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6">
  <p:sldMasterIdLst>
    <p:sldMasterId id="2147483652" r:id="rId1"/>
  </p:sldMasterIdLst>
  <p:notesMasterIdLst>
    <p:notesMasterId r:id="rId30"/>
  </p:notesMasterIdLst>
  <p:handoutMasterIdLst>
    <p:handoutMasterId r:id="rId31"/>
  </p:handoutMasterIdLst>
  <p:sldIdLst>
    <p:sldId id="334" r:id="rId2"/>
    <p:sldId id="257" r:id="rId3"/>
    <p:sldId id="430" r:id="rId4"/>
    <p:sldId id="386" r:id="rId5"/>
    <p:sldId id="387" r:id="rId6"/>
    <p:sldId id="431" r:id="rId7"/>
    <p:sldId id="432" r:id="rId8"/>
    <p:sldId id="433" r:id="rId9"/>
    <p:sldId id="434" r:id="rId10"/>
    <p:sldId id="435" r:id="rId11"/>
    <p:sldId id="436" r:id="rId12"/>
    <p:sldId id="437" r:id="rId13"/>
    <p:sldId id="438" r:id="rId14"/>
    <p:sldId id="439" r:id="rId15"/>
    <p:sldId id="442" r:id="rId16"/>
    <p:sldId id="440" r:id="rId17"/>
    <p:sldId id="441" r:id="rId18"/>
    <p:sldId id="443" r:id="rId19"/>
    <p:sldId id="444" r:id="rId20"/>
    <p:sldId id="453" r:id="rId21"/>
    <p:sldId id="451" r:id="rId22"/>
    <p:sldId id="452" r:id="rId23"/>
    <p:sldId id="446" r:id="rId24"/>
    <p:sldId id="447" r:id="rId25"/>
    <p:sldId id="448" r:id="rId26"/>
    <p:sldId id="449" r:id="rId27"/>
    <p:sldId id="450" r:id="rId28"/>
    <p:sldId id="429" r:id="rId29"/>
  </p:sldIdLst>
  <p:sldSz cx="12192000" cy="6858000"/>
  <p:notesSz cx="6858000" cy="9144000"/>
  <p:embeddedFontLst>
    <p:embeddedFont>
      <p:font typeface="Open Sans" panose="020B0606030504020204" pitchFamily="34" charset="0"/>
      <p:regular r:id="rId32"/>
      <p:bold r:id="rId33"/>
      <p:italic r:id="rId34"/>
      <p:boldItalic r:id="rId35"/>
    </p:embeddedFont>
    <p:embeddedFont>
      <p:font typeface="Open Sans Light" panose="020B0306030504020204" pitchFamily="34" charset="0"/>
      <p:regular r:id="rId36"/>
      <p:bold r:id="rId37"/>
      <p:italic r:id="rId38"/>
      <p:boldItalic r:id="rId39"/>
    </p:embeddedFont>
    <p:embeddedFont>
      <p:font typeface="Poppins-MediumItalic" panose="00000600000000000000" charset="0"/>
      <p:italic r:id="rId40"/>
    </p:embeddedFont>
    <p:embeddedFont>
      <p:font typeface="Poppins-SemiBold" panose="00000700000000000000" charset="0"/>
      <p:regular r:id="rId41"/>
      <p:bold r:id="rId42"/>
    </p:embeddedFont>
    <p:embeddedFont>
      <p:font typeface="Readex Pro" panose="020B0604020202020204" charset="-78"/>
      <p:regular r:id="rId43"/>
      <p:bold r:id="rId44"/>
    </p:embeddedFont>
    <p:embeddedFont>
      <p:font typeface="Readex Pro Deca" panose="020B0604020202020204" charset="-78"/>
      <p:regular r:id="rId45"/>
      <p:bold r:id="rId46"/>
    </p:embeddedFont>
    <p:embeddedFont>
      <p:font typeface="Sakkal Majalla" panose="02000000000000000000" pitchFamily="2" charset="-78"/>
      <p:regular r:id="rId47"/>
      <p:bold r:id="rId48"/>
    </p:embeddedFont>
    <p:embeddedFont>
      <p:font typeface="TheSans" panose="020B0503040302020203" pitchFamily="34" charset="-78"/>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7E7E7E"/>
    <a:srgbClr val="CBCBCB"/>
    <a:srgbClr val="FFFFFF"/>
    <a:srgbClr val="3BA22D"/>
    <a:srgbClr val="00486C"/>
    <a:srgbClr val="00AFD2"/>
    <a:srgbClr val="0092C3"/>
    <a:srgbClr val="5EBCE1"/>
    <a:srgbClr val="81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2408DC-CC4A-42AA-8FAF-896D8BCBC036}" v="4" dt="2023-12-20T08:35:55.619"/>
  </p1510:revLst>
</p1510:revInfo>
</file>

<file path=ppt/tableStyles.xml><?xml version="1.0" encoding="utf-8"?>
<a:tblStyleLst xmlns:a="http://schemas.openxmlformats.org/drawingml/2006/main" def="{ED2295EA-501E-4EED-952E-B8F5E1952450}">
  <a:tblStyle styleId="{ED2295EA-501E-4EED-952E-B8F5E195245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6F8"/>
          </a:solidFill>
        </a:fill>
      </a:tcStyle>
    </a:wholeTbl>
    <a:band1H>
      <a:tcTxStyle/>
      <a:tcStyle>
        <a:tcBdr/>
        <a:fill>
          <a:solidFill>
            <a:srgbClr val="CAECF0"/>
          </a:solidFill>
        </a:fill>
      </a:tcStyle>
    </a:band1H>
    <a:band2H>
      <a:tcTxStyle/>
      <a:tcStyle>
        <a:tcBdr/>
      </a:tcStyle>
    </a:band2H>
    <a:band1V>
      <a:tcTxStyle/>
      <a:tcStyle>
        <a:tcBdr/>
        <a:fill>
          <a:solidFill>
            <a:srgbClr val="CAECF0"/>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6" autoAdjust="0"/>
    <p:restoredTop sz="94966" autoAdjust="0"/>
  </p:normalViewPr>
  <p:slideViewPr>
    <p:cSldViewPr snapToGrid="0">
      <p:cViewPr varScale="1">
        <p:scale>
          <a:sx n="105" d="100"/>
          <a:sy n="105" d="100"/>
        </p:scale>
        <p:origin x="67" y="101"/>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inb.bawafed@gmail.com" userId="S::urn:spo:guest#zainb.bawafed@gmail.com::" providerId="AD" clId="Web-{C60EE00E-D368-7C12-EA67-CF2560BECAED}"/>
    <pc:docChg chg="modSld">
      <pc:chgData name="zainb.bawafed@gmail.com" userId="S::urn:spo:guest#zainb.bawafed@gmail.com::" providerId="AD" clId="Web-{C60EE00E-D368-7C12-EA67-CF2560BECAED}" dt="2023-12-12T11:18:53.226" v="1389"/>
      <pc:docMkLst>
        <pc:docMk/>
      </pc:docMkLst>
      <pc:sldChg chg="modSp">
        <pc:chgData name="zainb.bawafed@gmail.com" userId="S::urn:spo:guest#zainb.bawafed@gmail.com::" providerId="AD" clId="Web-{C60EE00E-D368-7C12-EA67-CF2560BECAED}" dt="2023-12-12T11:18:53.226" v="1389"/>
        <pc:sldMkLst>
          <pc:docMk/>
          <pc:sldMk cId="3898647828" sldId="334"/>
        </pc:sldMkLst>
        <pc:spChg chg="mod">
          <ac:chgData name="zainb.bawafed@gmail.com" userId="S::urn:spo:guest#zainb.bawafed@gmail.com::" providerId="AD" clId="Web-{C60EE00E-D368-7C12-EA67-CF2560BECAED}" dt="2023-12-12T11:18:53.226" v="1389"/>
          <ac:spMkLst>
            <pc:docMk/>
            <pc:sldMk cId="3898647828" sldId="334"/>
            <ac:spMk id="2" creationId="{F25E1D0F-4F97-9975-F8D3-ABF514DB5D7C}"/>
          </ac:spMkLst>
        </pc:spChg>
      </pc:sldChg>
      <pc:sldChg chg="modSp">
        <pc:chgData name="zainb.bawafed@gmail.com" userId="S::urn:spo:guest#zainb.bawafed@gmail.com::" providerId="AD" clId="Web-{C60EE00E-D368-7C12-EA67-CF2560BECAED}" dt="2023-12-12T10:47:12.118" v="3" actId="20577"/>
        <pc:sldMkLst>
          <pc:docMk/>
          <pc:sldMk cId="1438512312" sldId="435"/>
        </pc:sldMkLst>
        <pc:spChg chg="mod">
          <ac:chgData name="zainb.bawafed@gmail.com" userId="S::urn:spo:guest#zainb.bawafed@gmail.com::" providerId="AD" clId="Web-{C60EE00E-D368-7C12-EA67-CF2560BECAED}" dt="2023-12-12T10:47:12.118" v="3" actId="20577"/>
          <ac:spMkLst>
            <pc:docMk/>
            <pc:sldMk cId="1438512312" sldId="435"/>
            <ac:spMk id="5" creationId="{E5005C68-4A5A-3483-27DA-F267176200E8}"/>
          </ac:spMkLst>
        </pc:spChg>
      </pc:sldChg>
      <pc:sldChg chg="modSp">
        <pc:chgData name="zainb.bawafed@gmail.com" userId="S::urn:spo:guest#zainb.bawafed@gmail.com::" providerId="AD" clId="Web-{C60EE00E-D368-7C12-EA67-CF2560BECAED}" dt="2023-12-12T11:16:25.643" v="1376"/>
        <pc:sldMkLst>
          <pc:docMk/>
          <pc:sldMk cId="4174722614" sldId="441"/>
        </pc:sldMkLst>
        <pc:graphicFrameChg chg="mod modGraphic">
          <ac:chgData name="zainb.bawafed@gmail.com" userId="S::urn:spo:guest#zainb.bawafed@gmail.com::" providerId="AD" clId="Web-{C60EE00E-D368-7C12-EA67-CF2560BECAED}" dt="2023-12-12T11:16:25.643" v="1376"/>
          <ac:graphicFrameMkLst>
            <pc:docMk/>
            <pc:sldMk cId="4174722614" sldId="441"/>
            <ac:graphicFrameMk id="3" creationId="{7167587A-8833-8DD9-9A6B-F18AC05E164B}"/>
          </ac:graphicFrameMkLst>
        </pc:graphicFrameChg>
      </pc:sldChg>
    </pc:docChg>
  </pc:docChgLst>
  <pc:docChgLst>
    <pc:chgData name="Mohammad Damnan" userId="d27ae2d3-78e8-4602-b0f4-99eee966f434" providerId="ADAL" clId="{F32408DC-CC4A-42AA-8FAF-896D8BCBC036}"/>
    <pc:docChg chg="undo custSel addSld delSld modSld">
      <pc:chgData name="Mohammad Damnan" userId="d27ae2d3-78e8-4602-b0f4-99eee966f434" providerId="ADAL" clId="{F32408DC-CC4A-42AA-8FAF-896D8BCBC036}" dt="2023-12-20T08:35:59.487" v="232" actId="121"/>
      <pc:docMkLst>
        <pc:docMk/>
      </pc:docMkLst>
      <pc:sldChg chg="modSp mod">
        <pc:chgData name="Mohammad Damnan" userId="d27ae2d3-78e8-4602-b0f4-99eee966f434" providerId="ADAL" clId="{F32408DC-CC4A-42AA-8FAF-896D8BCBC036}" dt="2023-12-13T07:07:15.190" v="4" actId="948"/>
        <pc:sldMkLst>
          <pc:docMk/>
          <pc:sldMk cId="4174722614" sldId="441"/>
        </pc:sldMkLst>
        <pc:graphicFrameChg chg="mod modGraphic">
          <ac:chgData name="Mohammad Damnan" userId="d27ae2d3-78e8-4602-b0f4-99eee966f434" providerId="ADAL" clId="{F32408DC-CC4A-42AA-8FAF-896D8BCBC036}" dt="2023-12-13T07:07:15.190" v="4" actId="948"/>
          <ac:graphicFrameMkLst>
            <pc:docMk/>
            <pc:sldMk cId="4174722614" sldId="441"/>
            <ac:graphicFrameMk id="3" creationId="{7167587A-8833-8DD9-9A6B-F18AC05E164B}"/>
          </ac:graphicFrameMkLst>
        </pc:graphicFrameChg>
      </pc:sldChg>
      <pc:sldChg chg="modSp mod">
        <pc:chgData name="Mohammad Damnan" userId="d27ae2d3-78e8-4602-b0f4-99eee966f434" providerId="ADAL" clId="{F32408DC-CC4A-42AA-8FAF-896D8BCBC036}" dt="2023-12-13T07:07:27.115" v="5" actId="1076"/>
        <pc:sldMkLst>
          <pc:docMk/>
          <pc:sldMk cId="3149479901" sldId="442"/>
        </pc:sldMkLst>
        <pc:spChg chg="mod">
          <ac:chgData name="Mohammad Damnan" userId="d27ae2d3-78e8-4602-b0f4-99eee966f434" providerId="ADAL" clId="{F32408DC-CC4A-42AA-8FAF-896D8BCBC036}" dt="2023-12-13T07:07:27.115" v="5" actId="1076"/>
          <ac:spMkLst>
            <pc:docMk/>
            <pc:sldMk cId="3149479901" sldId="442"/>
            <ac:spMk id="12" creationId="{8B1B3C47-7922-99C9-D6A4-50F560F4C1F4}"/>
          </ac:spMkLst>
        </pc:spChg>
      </pc:sldChg>
      <pc:sldChg chg="del">
        <pc:chgData name="Mohammad Damnan" userId="d27ae2d3-78e8-4602-b0f4-99eee966f434" providerId="ADAL" clId="{F32408DC-CC4A-42AA-8FAF-896D8BCBC036}" dt="2023-12-13T06:58:41.158" v="1" actId="47"/>
        <pc:sldMkLst>
          <pc:docMk/>
          <pc:sldMk cId="2022240125" sldId="445"/>
        </pc:sldMkLst>
      </pc:sldChg>
      <pc:sldChg chg="modSp add mod">
        <pc:chgData name="Mohammad Damnan" userId="d27ae2d3-78e8-4602-b0f4-99eee966f434" providerId="ADAL" clId="{F32408DC-CC4A-42AA-8FAF-896D8BCBC036}" dt="2023-12-20T08:35:59.487" v="232" actId="121"/>
        <pc:sldMkLst>
          <pc:docMk/>
          <pc:sldMk cId="1802357765" sldId="451"/>
        </pc:sldMkLst>
        <pc:graphicFrameChg chg="mod modGraphic">
          <ac:chgData name="Mohammad Damnan" userId="d27ae2d3-78e8-4602-b0f4-99eee966f434" providerId="ADAL" clId="{F32408DC-CC4A-42AA-8FAF-896D8BCBC036}" dt="2023-12-20T08:35:59.487" v="232" actId="121"/>
          <ac:graphicFrameMkLst>
            <pc:docMk/>
            <pc:sldMk cId="1802357765" sldId="451"/>
            <ac:graphicFrameMk id="5" creationId="{258DB8E1-2D66-D47A-F3C2-878F2ECF3491}"/>
          </ac:graphicFrameMkLst>
        </pc:graphicFrameChg>
      </pc:sldChg>
      <pc:sldChg chg="add">
        <pc:chgData name="Mohammad Damnan" userId="d27ae2d3-78e8-4602-b0f4-99eee966f434" providerId="ADAL" clId="{F32408DC-CC4A-42AA-8FAF-896D8BCBC036}" dt="2023-12-13T06:58:38.407" v="0"/>
        <pc:sldMkLst>
          <pc:docMk/>
          <pc:sldMk cId="2749859240" sldId="452"/>
        </pc:sldMkLst>
      </pc:sldChg>
      <pc:sldChg chg="add">
        <pc:chgData name="Mohammad Damnan" userId="d27ae2d3-78e8-4602-b0f4-99eee966f434" providerId="ADAL" clId="{F32408DC-CC4A-42AA-8FAF-896D8BCBC036}" dt="2023-12-13T08:54:36.851" v="6"/>
        <pc:sldMkLst>
          <pc:docMk/>
          <pc:sldMk cId="4244152990" sldId="4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3BD2D4-0463-714D-C938-9EAA765434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88378C-EEDE-D689-CCB5-8EE4A9A13C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3F3C3A-7651-4653-8F07-84AC28BEEE8D}" type="datetimeFigureOut">
              <a:rPr lang="en-US" smtClean="0"/>
              <a:t>1/23/2024</a:t>
            </a:fld>
            <a:endParaRPr lang="en-US"/>
          </a:p>
        </p:txBody>
      </p:sp>
      <p:sp>
        <p:nvSpPr>
          <p:cNvPr id="4" name="Footer Placeholder 3">
            <a:extLst>
              <a:ext uri="{FF2B5EF4-FFF2-40B4-BE49-F238E27FC236}">
                <a16:creationId xmlns:a16="http://schemas.microsoft.com/office/drawing/2014/main" id="{3B126797-1594-75BA-245E-67B4336232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1E4E09-BC2F-65FC-E3C6-6BE9A29961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19B8F6-069D-4005-9211-6FF42BCA6E4C}" type="slidenum">
              <a:rPr lang="en-US" smtClean="0"/>
              <a:t>‹#›</a:t>
            </a:fld>
            <a:endParaRPr lang="en-US"/>
          </a:p>
        </p:txBody>
      </p:sp>
    </p:spTree>
    <p:extLst>
      <p:ext uri="{BB962C8B-B14F-4D97-AF65-F5344CB8AC3E}">
        <p14:creationId xmlns:p14="http://schemas.microsoft.com/office/powerpoint/2010/main" val="365971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Open Sans"/>
              <a:buNone/>
            </a:pPr>
            <a:r>
              <a:rPr lang="en-US" sz="1200" b="0" i="0" u="none" strike="noStrike" cap="none">
                <a:solidFill>
                  <a:schemeClr val="dk1"/>
                </a:solidFill>
                <a:latin typeface="Open Sans"/>
                <a:ea typeface="Open Sans"/>
                <a:cs typeface="Open Sans"/>
                <a:sym typeface="Open Sans"/>
              </a:rPr>
              <a:t>Note: First “Right Click” on the Gradient background, go to “Order” option and “Send it to Back”, then insert your picture into “Image Placeholder”, “Right Click” on the picture and again go to “Order” option and “Send it to Back” to get the “Gradient” effect.</a:t>
            </a:r>
            <a:endParaRPr/>
          </a:p>
        </p:txBody>
      </p:sp>
      <p:sp>
        <p:nvSpPr>
          <p:cNvPr id="35" name="Google Shape;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26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2" name="Google Shape;52;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2" name="Google Shape;52;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5919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1A2F7-3E42-339D-C86C-A4F152512543}"/>
              </a:ext>
            </a:extLst>
          </p:cNvPr>
          <p:cNvPicPr>
            <a:picLocks noChangeAspect="1"/>
          </p:cNvPicPr>
          <p:nvPr userDrawn="1"/>
        </p:nvPicPr>
        <p:blipFill rotWithShape="1">
          <a:blip r:embed="rId2"/>
          <a:srcRect t="10953" r="6954" b="12583"/>
          <a:stretch/>
        </p:blipFill>
        <p:spPr>
          <a:xfrm>
            <a:off x="-428263" y="-28198"/>
            <a:ext cx="12620263" cy="7059818"/>
          </a:xfrm>
          <a:prstGeom prst="rect">
            <a:avLst/>
          </a:prstGeom>
        </p:spPr>
      </p:pic>
      <p:sp>
        <p:nvSpPr>
          <p:cNvPr id="75" name="Freeform: Shape 74">
            <a:extLst>
              <a:ext uri="{FF2B5EF4-FFF2-40B4-BE49-F238E27FC236}">
                <a16:creationId xmlns:a16="http://schemas.microsoft.com/office/drawing/2014/main" id="{D9816A9C-C269-B3A5-DC76-BE96AA834774}"/>
              </a:ext>
            </a:extLst>
          </p:cNvPr>
          <p:cNvSpPr/>
          <p:nvPr/>
        </p:nvSpPr>
        <p:spPr>
          <a:xfrm flipH="1">
            <a:off x="10798543" y="-28198"/>
            <a:ext cx="1418527" cy="6886198"/>
          </a:xfrm>
          <a:custGeom>
            <a:avLst/>
            <a:gdLst>
              <a:gd name="connsiteX0" fmla="*/ 0 w 1418527"/>
              <a:gd name="connsiteY0" fmla="*/ 0 h 6886198"/>
              <a:gd name="connsiteX1" fmla="*/ 1418528 w 1418527"/>
              <a:gd name="connsiteY1" fmla="*/ 0 h 6886198"/>
              <a:gd name="connsiteX2" fmla="*/ 1418528 w 1418527"/>
              <a:gd name="connsiteY2" fmla="*/ 6886199 h 6886198"/>
              <a:gd name="connsiteX3" fmla="*/ 0 w 1418527"/>
              <a:gd name="connsiteY3" fmla="*/ 6886199 h 6886198"/>
            </a:gdLst>
            <a:ahLst/>
            <a:cxnLst>
              <a:cxn ang="0">
                <a:pos x="connsiteX0" y="connsiteY0"/>
              </a:cxn>
              <a:cxn ang="0">
                <a:pos x="connsiteX1" y="connsiteY1"/>
              </a:cxn>
              <a:cxn ang="0">
                <a:pos x="connsiteX2" y="connsiteY2"/>
              </a:cxn>
              <a:cxn ang="0">
                <a:pos x="connsiteX3" y="connsiteY3"/>
              </a:cxn>
            </a:cxnLst>
            <a:rect l="l" t="t" r="r" b="b"/>
            <a:pathLst>
              <a:path w="1418527" h="6886198">
                <a:moveTo>
                  <a:pt x="0" y="0"/>
                </a:moveTo>
                <a:lnTo>
                  <a:pt x="1418528" y="0"/>
                </a:lnTo>
                <a:lnTo>
                  <a:pt x="1418528" y="6886199"/>
                </a:lnTo>
                <a:lnTo>
                  <a:pt x="0" y="6886199"/>
                </a:lnTo>
                <a:close/>
              </a:path>
            </a:pathLst>
          </a:custGeom>
          <a:solidFill>
            <a:schemeClr val="tx1">
              <a:lumMod val="50000"/>
            </a:schemeClr>
          </a:solidFill>
          <a:ln w="63091"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A1BB1418-6478-E8F0-247D-A8117849C255}"/>
              </a:ext>
            </a:extLst>
          </p:cNvPr>
          <p:cNvSpPr/>
          <p:nvPr/>
        </p:nvSpPr>
        <p:spPr>
          <a:xfrm flipH="1">
            <a:off x="5798027" y="704738"/>
            <a:ext cx="5686106" cy="5420324"/>
          </a:xfrm>
          <a:custGeom>
            <a:avLst/>
            <a:gdLst>
              <a:gd name="connsiteX0" fmla="*/ 1377494 w 5686106"/>
              <a:gd name="connsiteY0" fmla="*/ 0 h 5420324"/>
              <a:gd name="connsiteX1" fmla="*/ 5686106 w 5686106"/>
              <a:gd name="connsiteY1" fmla="*/ 0 h 5420324"/>
              <a:gd name="connsiteX2" fmla="*/ 5686106 w 5686106"/>
              <a:gd name="connsiteY2" fmla="*/ 5420325 h 5420324"/>
              <a:gd name="connsiteX3" fmla="*/ 0 w 5686106"/>
              <a:gd name="connsiteY3" fmla="*/ 5420325 h 5420324"/>
              <a:gd name="connsiteX4" fmla="*/ 0 w 5686106"/>
              <a:gd name="connsiteY4" fmla="*/ 1377492 h 5420324"/>
              <a:gd name="connsiteX5" fmla="*/ 1377494 w 5686106"/>
              <a:gd name="connsiteY5" fmla="*/ 0 h 54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6106" h="5420324">
                <a:moveTo>
                  <a:pt x="1377494" y="0"/>
                </a:moveTo>
                <a:lnTo>
                  <a:pt x="5686106" y="0"/>
                </a:lnTo>
                <a:lnTo>
                  <a:pt x="5686106" y="5420325"/>
                </a:lnTo>
                <a:lnTo>
                  <a:pt x="0" y="5420325"/>
                </a:lnTo>
                <a:lnTo>
                  <a:pt x="0" y="1377492"/>
                </a:lnTo>
                <a:cubicBezTo>
                  <a:pt x="0" y="617409"/>
                  <a:pt x="617410" y="0"/>
                  <a:pt x="1377494" y="0"/>
                </a:cubicBezTo>
                <a:close/>
              </a:path>
            </a:pathLst>
          </a:custGeom>
          <a:noFill/>
          <a:ln w="6309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35F6C1F-7AD0-2C43-12BB-CD7912EEDD50}"/>
              </a:ext>
            </a:extLst>
          </p:cNvPr>
          <p:cNvSpPr/>
          <p:nvPr/>
        </p:nvSpPr>
        <p:spPr>
          <a:xfrm flipH="1">
            <a:off x="-25070" y="6610531"/>
            <a:ext cx="2528981" cy="247468"/>
          </a:xfrm>
          <a:custGeom>
            <a:avLst/>
            <a:gdLst>
              <a:gd name="connsiteX0" fmla="*/ 2528982 w 2528981"/>
              <a:gd name="connsiteY0" fmla="*/ 247469 h 247468"/>
              <a:gd name="connsiteX1" fmla="*/ 0 w 2528981"/>
              <a:gd name="connsiteY1" fmla="*/ 247469 h 247468"/>
              <a:gd name="connsiteX2" fmla="*/ 247469 w 2528981"/>
              <a:gd name="connsiteY2" fmla="*/ 0 h 247468"/>
              <a:gd name="connsiteX3" fmla="*/ 2528982 w 2528981"/>
              <a:gd name="connsiteY3" fmla="*/ 0 h 247468"/>
              <a:gd name="connsiteX4" fmla="*/ 2528982 w 2528981"/>
              <a:gd name="connsiteY4" fmla="*/ 247469 h 2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981" h="247468">
                <a:moveTo>
                  <a:pt x="2528982" y="247469"/>
                </a:moveTo>
                <a:lnTo>
                  <a:pt x="0" y="247469"/>
                </a:lnTo>
                <a:cubicBezTo>
                  <a:pt x="0" y="111108"/>
                  <a:pt x="110477" y="0"/>
                  <a:pt x="247469" y="0"/>
                </a:cubicBezTo>
                <a:lnTo>
                  <a:pt x="2528982" y="0"/>
                </a:lnTo>
                <a:lnTo>
                  <a:pt x="2528982" y="247469"/>
                </a:lnTo>
                <a:close/>
              </a:path>
            </a:pathLst>
          </a:custGeom>
          <a:solidFill>
            <a:schemeClr val="tx1">
              <a:lumMod val="50000"/>
            </a:schemeClr>
          </a:solidFill>
          <a:ln w="6309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D936622-61F3-BA2E-6B67-E2F323074127}"/>
              </a:ext>
            </a:extLst>
          </p:cNvPr>
          <p:cNvSpPr/>
          <p:nvPr/>
        </p:nvSpPr>
        <p:spPr>
          <a:xfrm flipH="1">
            <a:off x="3093787" y="2498760"/>
            <a:ext cx="7620290" cy="3423060"/>
          </a:xfrm>
          <a:custGeom>
            <a:avLst/>
            <a:gdLst>
              <a:gd name="connsiteX0" fmla="*/ 0 w 5552270"/>
              <a:gd name="connsiteY0" fmla="*/ 0 h 3054851"/>
              <a:gd name="connsiteX1" fmla="*/ 5552271 w 5552270"/>
              <a:gd name="connsiteY1" fmla="*/ 0 h 3054851"/>
              <a:gd name="connsiteX2" fmla="*/ 5552271 w 5552270"/>
              <a:gd name="connsiteY2" fmla="*/ 1677359 h 3054851"/>
              <a:gd name="connsiteX3" fmla="*/ 4174778 w 5552270"/>
              <a:gd name="connsiteY3" fmla="*/ 3054851 h 3054851"/>
              <a:gd name="connsiteX4" fmla="*/ 0 w 5552270"/>
              <a:gd name="connsiteY4" fmla="*/ 3054851 h 3054851"/>
              <a:gd name="connsiteX5" fmla="*/ 0 w 5552270"/>
              <a:gd name="connsiteY5" fmla="*/ 0 h 3054851"/>
              <a:gd name="connsiteX6" fmla="*/ 0 w 5552270"/>
              <a:gd name="connsiteY6" fmla="*/ 0 h 305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2270" h="3054851">
                <a:moveTo>
                  <a:pt x="0" y="0"/>
                </a:moveTo>
                <a:lnTo>
                  <a:pt x="5552271" y="0"/>
                </a:lnTo>
                <a:lnTo>
                  <a:pt x="5552271" y="1677359"/>
                </a:lnTo>
                <a:cubicBezTo>
                  <a:pt x="5552271" y="2437442"/>
                  <a:pt x="4934861" y="3054851"/>
                  <a:pt x="4174778" y="3054851"/>
                </a:cubicBezTo>
                <a:lnTo>
                  <a:pt x="0" y="3054851"/>
                </a:lnTo>
                <a:lnTo>
                  <a:pt x="0" y="0"/>
                </a:lnTo>
                <a:lnTo>
                  <a:pt x="0" y="0"/>
                </a:lnTo>
                <a:close/>
              </a:path>
            </a:pathLst>
          </a:custGeom>
          <a:solidFill>
            <a:schemeClr val="tx1">
              <a:lumMod val="50000"/>
            </a:schemeClr>
          </a:solidFill>
          <a:ln w="6309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D15E238-CDA6-22B8-5759-DBBDD50343B1}"/>
              </a:ext>
            </a:extLst>
          </p:cNvPr>
          <p:cNvSpPr/>
          <p:nvPr/>
        </p:nvSpPr>
        <p:spPr>
          <a:xfrm flipH="1">
            <a:off x="9687056" y="3037255"/>
            <a:ext cx="79818" cy="2467181"/>
          </a:xfrm>
          <a:custGeom>
            <a:avLst/>
            <a:gdLst>
              <a:gd name="connsiteX0" fmla="*/ 0 w 51135"/>
              <a:gd name="connsiteY0" fmla="*/ 0 h 1587714"/>
              <a:gd name="connsiteX1" fmla="*/ 51135 w 51135"/>
              <a:gd name="connsiteY1" fmla="*/ 0 h 1587714"/>
              <a:gd name="connsiteX2" fmla="*/ 51135 w 51135"/>
              <a:gd name="connsiteY2" fmla="*/ 1587714 h 1587714"/>
              <a:gd name="connsiteX3" fmla="*/ 0 w 51135"/>
              <a:gd name="connsiteY3" fmla="*/ 1587714 h 1587714"/>
            </a:gdLst>
            <a:ahLst/>
            <a:cxnLst>
              <a:cxn ang="0">
                <a:pos x="connsiteX0" y="connsiteY0"/>
              </a:cxn>
              <a:cxn ang="0">
                <a:pos x="connsiteX1" y="connsiteY1"/>
              </a:cxn>
              <a:cxn ang="0">
                <a:pos x="connsiteX2" y="connsiteY2"/>
              </a:cxn>
              <a:cxn ang="0">
                <a:pos x="connsiteX3" y="connsiteY3"/>
              </a:cxn>
            </a:cxnLst>
            <a:rect l="l" t="t" r="r" b="b"/>
            <a:pathLst>
              <a:path w="51135" h="1587714">
                <a:moveTo>
                  <a:pt x="0" y="0"/>
                </a:moveTo>
                <a:lnTo>
                  <a:pt x="51135" y="0"/>
                </a:lnTo>
                <a:lnTo>
                  <a:pt x="51135" y="1587714"/>
                </a:lnTo>
                <a:lnTo>
                  <a:pt x="0" y="1587714"/>
                </a:lnTo>
                <a:close/>
              </a:path>
            </a:pathLst>
          </a:custGeom>
          <a:solidFill>
            <a:schemeClr val="bg1"/>
          </a:solidFill>
          <a:ln w="63091" cap="flat">
            <a:noFill/>
            <a:prstDash val="solid"/>
            <a:miter/>
          </a:ln>
        </p:spPr>
        <p:txBody>
          <a:bodyPr rtlCol="0" anchor="ctr"/>
          <a:lstStyle/>
          <a:p>
            <a:endParaRPr lang="en-US"/>
          </a:p>
        </p:txBody>
      </p:sp>
      <p:sp>
        <p:nvSpPr>
          <p:cNvPr id="94" name="Text Placeholder 93">
            <a:extLst>
              <a:ext uri="{FF2B5EF4-FFF2-40B4-BE49-F238E27FC236}">
                <a16:creationId xmlns:a16="http://schemas.microsoft.com/office/drawing/2014/main" id="{08DB410C-364B-C92F-EAF1-EF1AC1AAF80D}"/>
              </a:ext>
            </a:extLst>
          </p:cNvPr>
          <p:cNvSpPr>
            <a:spLocks noGrp="1"/>
          </p:cNvSpPr>
          <p:nvPr>
            <p:ph type="body" sz="quarter" idx="10" hasCustomPrompt="1"/>
          </p:nvPr>
        </p:nvSpPr>
        <p:spPr>
          <a:xfrm>
            <a:off x="4018982" y="3037255"/>
            <a:ext cx="5503790" cy="2467181"/>
          </a:xfrm>
          <a:prstGeom prst="rect">
            <a:avLst/>
          </a:prstGeom>
        </p:spPr>
        <p:txBody>
          <a:bodyPr anchor="ctr"/>
          <a:lstStyle>
            <a:lvl1pPr algn="r" rtl="1">
              <a:defRPr sz="2800" b="1">
                <a:solidFill>
                  <a:schemeClr val="bg1"/>
                </a:solidFill>
                <a:latin typeface="Readex Pro Deca" pitchFamily="2" charset="-78"/>
                <a:cs typeface="Readex Pro Deca" pitchFamily="2" charset="-78"/>
              </a:defRPr>
            </a:lvl1pPr>
          </a:lstStyle>
          <a:p>
            <a:pPr lvl="0"/>
            <a:r>
              <a:rPr lang="ar-EG" dirty="0"/>
              <a:t>عنوان رئيسي</a:t>
            </a:r>
            <a:endParaRPr lang="en-US" dirty="0"/>
          </a:p>
        </p:txBody>
      </p:sp>
      <p:sp>
        <p:nvSpPr>
          <p:cNvPr id="95" name="Text Placeholder 93">
            <a:extLst>
              <a:ext uri="{FF2B5EF4-FFF2-40B4-BE49-F238E27FC236}">
                <a16:creationId xmlns:a16="http://schemas.microsoft.com/office/drawing/2014/main" id="{9BFF1B75-02C2-6067-86F2-ED098F6D2892}"/>
              </a:ext>
            </a:extLst>
          </p:cNvPr>
          <p:cNvSpPr>
            <a:spLocks noGrp="1"/>
          </p:cNvSpPr>
          <p:nvPr>
            <p:ph type="body" sz="quarter" idx="11" hasCustomPrompt="1"/>
          </p:nvPr>
        </p:nvSpPr>
        <p:spPr>
          <a:xfrm>
            <a:off x="2073275" y="5298271"/>
            <a:ext cx="5322888" cy="1255637"/>
          </a:xfrm>
          <a:prstGeom prst="rect">
            <a:avLst/>
          </a:prstGeom>
        </p:spPr>
        <p:txBody>
          <a:bodyPr/>
          <a:lstStyle>
            <a:lvl1pPr algn="r" rtl="1">
              <a:defRPr sz="2400" b="0">
                <a:solidFill>
                  <a:schemeClr val="tx1">
                    <a:lumMod val="50000"/>
                  </a:schemeClr>
                </a:solidFill>
                <a:latin typeface="Readex Pro Deca" pitchFamily="2" charset="-78"/>
                <a:cs typeface="Readex Pro Deca" pitchFamily="2" charset="-78"/>
              </a:defRPr>
            </a:lvl1pPr>
          </a:lstStyle>
          <a:p>
            <a:pPr lvl="0"/>
            <a:r>
              <a:rPr lang="ar-EG" dirty="0"/>
              <a:t>عنوان فرعي</a:t>
            </a:r>
            <a:endParaRPr lang="en-US" dirty="0"/>
          </a:p>
        </p:txBody>
      </p:sp>
    </p:spTree>
    <p:extLst>
      <p:ext uri="{BB962C8B-B14F-4D97-AF65-F5344CB8AC3E}">
        <p14:creationId xmlns:p14="http://schemas.microsoft.com/office/powerpoint/2010/main" val="2393226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A6685E6-B8D5-89F4-F6BF-AC895A336F64}"/>
              </a:ext>
            </a:extLst>
          </p:cNvPr>
          <p:cNvSpPr/>
          <p:nvPr/>
        </p:nvSpPr>
        <p:spPr>
          <a:xfrm flipH="1">
            <a:off x="-13632" y="6661025"/>
            <a:ext cx="2434049" cy="198038"/>
          </a:xfrm>
          <a:custGeom>
            <a:avLst/>
            <a:gdLst>
              <a:gd name="connsiteX0" fmla="*/ 2516699 w 2516698"/>
              <a:gd name="connsiteY0" fmla="*/ 246007 h 246006"/>
              <a:gd name="connsiteX1" fmla="*/ 0 w 2516698"/>
              <a:gd name="connsiteY1" fmla="*/ 246007 h 246006"/>
              <a:gd name="connsiteX2" fmla="*/ 246007 w 2516698"/>
              <a:gd name="connsiteY2" fmla="*/ 0 h 246006"/>
              <a:gd name="connsiteX3" fmla="*/ 2516699 w 2516698"/>
              <a:gd name="connsiteY3" fmla="*/ 0 h 246006"/>
              <a:gd name="connsiteX4" fmla="*/ 2516699 w 2516698"/>
              <a:gd name="connsiteY4" fmla="*/ 246007 h 24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698" h="246006">
                <a:moveTo>
                  <a:pt x="2516699" y="246007"/>
                </a:moveTo>
                <a:lnTo>
                  <a:pt x="0" y="246007"/>
                </a:lnTo>
                <a:cubicBezTo>
                  <a:pt x="0" y="110105"/>
                  <a:pt x="110106" y="0"/>
                  <a:pt x="246007" y="0"/>
                </a:cubicBezTo>
                <a:lnTo>
                  <a:pt x="2516699" y="0"/>
                </a:lnTo>
                <a:lnTo>
                  <a:pt x="2516699" y="246007"/>
                </a:lnTo>
                <a:close/>
              </a:path>
            </a:pathLst>
          </a:custGeom>
          <a:solidFill>
            <a:schemeClr val="tx1">
              <a:lumMod val="50000"/>
            </a:schemeClr>
          </a:solidFill>
          <a:ln w="6289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881E5BE-2392-6727-45A8-0B2D794C8DCD}"/>
              </a:ext>
            </a:extLst>
          </p:cNvPr>
          <p:cNvSpPr/>
          <p:nvPr userDrawn="1"/>
        </p:nvSpPr>
        <p:spPr>
          <a:xfrm flipH="1">
            <a:off x="2587777" y="752362"/>
            <a:ext cx="8770067" cy="5393909"/>
          </a:xfrm>
          <a:custGeom>
            <a:avLst/>
            <a:gdLst>
              <a:gd name="connsiteX0" fmla="*/ 0 w 8770067"/>
              <a:gd name="connsiteY0" fmla="*/ 0 h 5393909"/>
              <a:gd name="connsiteX1" fmla="*/ 8770067 w 8770067"/>
              <a:gd name="connsiteY1" fmla="*/ 0 h 5393909"/>
              <a:gd name="connsiteX2" fmla="*/ 8770067 w 8770067"/>
              <a:gd name="connsiteY2" fmla="*/ 5393910 h 5393909"/>
              <a:gd name="connsiteX3" fmla="*/ 1370343 w 8770067"/>
              <a:gd name="connsiteY3" fmla="*/ 5393910 h 5393909"/>
              <a:gd name="connsiteX4" fmla="*/ 0 w 8770067"/>
              <a:gd name="connsiteY4" fmla="*/ 4023569 h 5393909"/>
              <a:gd name="connsiteX5" fmla="*/ 0 w 8770067"/>
              <a:gd name="connsiteY5" fmla="*/ 0 h 5393909"/>
              <a:gd name="connsiteX6" fmla="*/ 0 w 8770067"/>
              <a:gd name="connsiteY6" fmla="*/ 0 h 53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067" h="5393909">
                <a:moveTo>
                  <a:pt x="0" y="0"/>
                </a:moveTo>
                <a:lnTo>
                  <a:pt x="8770067" y="0"/>
                </a:lnTo>
                <a:lnTo>
                  <a:pt x="8770067" y="5393910"/>
                </a:lnTo>
                <a:lnTo>
                  <a:pt x="1370343" y="5393910"/>
                </a:lnTo>
                <a:cubicBezTo>
                  <a:pt x="614075" y="5393910"/>
                  <a:pt x="0" y="4779836"/>
                  <a:pt x="0" y="4023569"/>
                </a:cubicBezTo>
                <a:lnTo>
                  <a:pt x="0" y="0"/>
                </a:lnTo>
                <a:lnTo>
                  <a:pt x="0" y="0"/>
                </a:lnTo>
                <a:close/>
              </a:path>
            </a:pathLst>
          </a:custGeom>
          <a:solidFill>
            <a:schemeClr val="tx1">
              <a:lumMod val="50000"/>
            </a:schemeClr>
          </a:solidFill>
          <a:ln w="6289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5D15080-36D8-F629-CECF-047D2ED91DC7}"/>
              </a:ext>
            </a:extLst>
          </p:cNvPr>
          <p:cNvSpPr/>
          <p:nvPr/>
        </p:nvSpPr>
        <p:spPr>
          <a:xfrm flipH="1">
            <a:off x="633561" y="1117284"/>
            <a:ext cx="3908433" cy="4664067"/>
          </a:xfrm>
          <a:custGeom>
            <a:avLst/>
            <a:gdLst>
              <a:gd name="connsiteX0" fmla="*/ 629 w 3908433"/>
              <a:gd name="connsiteY0" fmla="*/ 0 h 4664067"/>
              <a:gd name="connsiteX1" fmla="*/ 2538091 w 3908433"/>
              <a:gd name="connsiteY1" fmla="*/ 0 h 4664067"/>
              <a:gd name="connsiteX2" fmla="*/ 3908433 w 3908433"/>
              <a:gd name="connsiteY2" fmla="*/ 1370341 h 4664067"/>
              <a:gd name="connsiteX3" fmla="*/ 3908433 w 3908433"/>
              <a:gd name="connsiteY3" fmla="*/ 4664068 h 4664067"/>
              <a:gd name="connsiteX4" fmla="*/ 0 w 3908433"/>
              <a:gd name="connsiteY4" fmla="*/ 4664068 h 4664067"/>
              <a:gd name="connsiteX5" fmla="*/ 0 w 3908433"/>
              <a:gd name="connsiteY5" fmla="*/ 0 h 4664067"/>
              <a:gd name="connsiteX6" fmla="*/ 0 w 3908433"/>
              <a:gd name="connsiteY6" fmla="*/ 0 h 46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8433" h="4664067">
                <a:moveTo>
                  <a:pt x="629" y="0"/>
                </a:moveTo>
                <a:lnTo>
                  <a:pt x="2538091" y="0"/>
                </a:lnTo>
                <a:cubicBezTo>
                  <a:pt x="3294359" y="0"/>
                  <a:pt x="3908433" y="614074"/>
                  <a:pt x="3908433" y="1370341"/>
                </a:cubicBezTo>
                <a:lnTo>
                  <a:pt x="3908433" y="4664068"/>
                </a:lnTo>
                <a:lnTo>
                  <a:pt x="0" y="4664068"/>
                </a:lnTo>
                <a:lnTo>
                  <a:pt x="0" y="0"/>
                </a:lnTo>
                <a:lnTo>
                  <a:pt x="0" y="0"/>
                </a:lnTo>
                <a:close/>
              </a:path>
            </a:pathLst>
          </a:custGeom>
          <a:noFill/>
          <a:ln w="6289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D7A4CFF-44CC-5BD0-E64C-EBFEC2D4B003}"/>
              </a:ext>
            </a:extLst>
          </p:cNvPr>
          <p:cNvSpPr/>
          <p:nvPr/>
        </p:nvSpPr>
        <p:spPr>
          <a:xfrm flipH="1">
            <a:off x="10576409" y="1422434"/>
            <a:ext cx="50963" cy="1011711"/>
          </a:xfrm>
          <a:custGeom>
            <a:avLst/>
            <a:gdLst>
              <a:gd name="connsiteX0" fmla="*/ 0 w 50963"/>
              <a:gd name="connsiteY0" fmla="*/ 0 h 1011711"/>
              <a:gd name="connsiteX1" fmla="*/ 50963 w 50963"/>
              <a:gd name="connsiteY1" fmla="*/ 0 h 1011711"/>
              <a:gd name="connsiteX2" fmla="*/ 50963 w 50963"/>
              <a:gd name="connsiteY2" fmla="*/ 1011712 h 1011711"/>
              <a:gd name="connsiteX3" fmla="*/ 0 w 50963"/>
              <a:gd name="connsiteY3" fmla="*/ 1011712 h 1011711"/>
            </a:gdLst>
            <a:ahLst/>
            <a:cxnLst>
              <a:cxn ang="0">
                <a:pos x="connsiteX0" y="connsiteY0"/>
              </a:cxn>
              <a:cxn ang="0">
                <a:pos x="connsiteX1" y="connsiteY1"/>
              </a:cxn>
              <a:cxn ang="0">
                <a:pos x="connsiteX2" y="connsiteY2"/>
              </a:cxn>
              <a:cxn ang="0">
                <a:pos x="connsiteX3" y="connsiteY3"/>
              </a:cxn>
            </a:cxnLst>
            <a:rect l="l" t="t" r="r" b="b"/>
            <a:pathLst>
              <a:path w="50963" h="1011711">
                <a:moveTo>
                  <a:pt x="0" y="0"/>
                </a:moveTo>
                <a:lnTo>
                  <a:pt x="50963" y="0"/>
                </a:lnTo>
                <a:lnTo>
                  <a:pt x="50963" y="1011712"/>
                </a:lnTo>
                <a:lnTo>
                  <a:pt x="0" y="1011712"/>
                </a:lnTo>
                <a:close/>
              </a:path>
            </a:pathLst>
          </a:custGeom>
          <a:solidFill>
            <a:schemeClr val="bg1"/>
          </a:solidFill>
          <a:ln w="62894" cap="flat">
            <a:noFill/>
            <a:prstDash val="solid"/>
            <a:miter/>
          </a:ln>
        </p:spPr>
        <p:txBody>
          <a:bodyPr rtlCol="0" anchor="ctr"/>
          <a:lstStyle/>
          <a:p>
            <a:endParaRPr lang="en-US"/>
          </a:p>
        </p:txBody>
      </p:sp>
      <p:sp>
        <p:nvSpPr>
          <p:cNvPr id="48" name="Picture Placeholder 47">
            <a:extLst>
              <a:ext uri="{FF2B5EF4-FFF2-40B4-BE49-F238E27FC236}">
                <a16:creationId xmlns:a16="http://schemas.microsoft.com/office/drawing/2014/main" id="{8D78DF8E-E8EF-2B87-81F2-05784B83D6E3}"/>
              </a:ext>
            </a:extLst>
          </p:cNvPr>
          <p:cNvSpPr>
            <a:spLocks noGrp="1"/>
          </p:cNvSpPr>
          <p:nvPr>
            <p:ph type="pic" sz="quarter" idx="10"/>
          </p:nvPr>
        </p:nvSpPr>
        <p:spPr>
          <a:xfrm flipH="1">
            <a:off x="498631" y="995363"/>
            <a:ext cx="4043363" cy="4786312"/>
          </a:xfrm>
          <a:prstGeom prst="round1Rect">
            <a:avLst>
              <a:gd name="adj" fmla="val 37774"/>
            </a:avLst>
          </a:prstGeom>
          <a:ln>
            <a:noFill/>
          </a:ln>
        </p:spPr>
        <p:txBody>
          <a:bodyPr/>
          <a:lstStyle/>
          <a:p>
            <a:endParaRPr lang="en-US"/>
          </a:p>
        </p:txBody>
      </p:sp>
      <p:sp>
        <p:nvSpPr>
          <p:cNvPr id="49" name="Text Placeholder 93">
            <a:extLst>
              <a:ext uri="{FF2B5EF4-FFF2-40B4-BE49-F238E27FC236}">
                <a16:creationId xmlns:a16="http://schemas.microsoft.com/office/drawing/2014/main" id="{DE0490BE-9715-BB44-3584-926C828487E4}"/>
              </a:ext>
            </a:extLst>
          </p:cNvPr>
          <p:cNvSpPr>
            <a:spLocks noGrp="1"/>
          </p:cNvSpPr>
          <p:nvPr>
            <p:ph type="body" sz="quarter" idx="11" hasCustomPrompt="1"/>
          </p:nvPr>
        </p:nvSpPr>
        <p:spPr>
          <a:xfrm>
            <a:off x="5131435" y="1595802"/>
            <a:ext cx="5322888" cy="664973"/>
          </a:xfrm>
          <a:prstGeom prst="rect">
            <a:avLst/>
          </a:prstGeom>
        </p:spPr>
        <p:txBody>
          <a:bodyPr/>
          <a:lstStyle>
            <a:lvl1pPr algn="r" rtl="1">
              <a:defRPr sz="2800" b="1">
                <a:solidFill>
                  <a:schemeClr val="bg1"/>
                </a:solidFill>
                <a:latin typeface="Readex Pro Deca" pitchFamily="2" charset="-78"/>
                <a:cs typeface="Readex Pro Deca" pitchFamily="2" charset="-78"/>
              </a:defRPr>
            </a:lvl1pPr>
          </a:lstStyle>
          <a:p>
            <a:pPr lvl="0"/>
            <a:r>
              <a:rPr lang="ar-EG" dirty="0"/>
              <a:t>عنوان رئيسي</a:t>
            </a:r>
            <a:endParaRPr lang="en-US" dirty="0"/>
          </a:p>
        </p:txBody>
      </p:sp>
      <p:sp>
        <p:nvSpPr>
          <p:cNvPr id="50" name="Text Placeholder 93">
            <a:extLst>
              <a:ext uri="{FF2B5EF4-FFF2-40B4-BE49-F238E27FC236}">
                <a16:creationId xmlns:a16="http://schemas.microsoft.com/office/drawing/2014/main" id="{8D0946EC-BBCD-FFD8-7699-49460C29B098}"/>
              </a:ext>
            </a:extLst>
          </p:cNvPr>
          <p:cNvSpPr>
            <a:spLocks noGrp="1"/>
          </p:cNvSpPr>
          <p:nvPr>
            <p:ph type="body" sz="quarter" idx="12" hasCustomPrompt="1"/>
          </p:nvPr>
        </p:nvSpPr>
        <p:spPr>
          <a:xfrm>
            <a:off x="5131435" y="2830888"/>
            <a:ext cx="5322888" cy="664973"/>
          </a:xfrm>
          <a:prstGeom prst="rect">
            <a:avLst/>
          </a:prstGeom>
        </p:spPr>
        <p:txBody>
          <a:bodyPr/>
          <a:lstStyle>
            <a:lvl1pPr algn="r" rtl="1">
              <a:defRPr sz="1600" b="0">
                <a:solidFill>
                  <a:schemeClr val="bg1"/>
                </a:solidFill>
                <a:latin typeface="Readex Pro Deca" pitchFamily="2" charset="-78"/>
                <a:cs typeface="Readex Pro Deca" pitchFamily="2" charset="-78"/>
              </a:defRPr>
            </a:lvl1pPr>
          </a:lstStyle>
          <a:p>
            <a:pPr lvl="0"/>
            <a:r>
              <a:rPr lang="ar-EG" dirty="0"/>
              <a:t>نص</a:t>
            </a:r>
            <a:endParaRPr lang="en-US" dirty="0"/>
          </a:p>
        </p:txBody>
      </p:sp>
      <p:sp>
        <p:nvSpPr>
          <p:cNvPr id="51" name="Google Shape;14;p3">
            <a:extLst>
              <a:ext uri="{FF2B5EF4-FFF2-40B4-BE49-F238E27FC236}">
                <a16:creationId xmlns:a16="http://schemas.microsoft.com/office/drawing/2014/main" id="{CCD1C730-31B4-6A87-F28C-A078C480C4E2}"/>
              </a:ext>
            </a:extLst>
          </p:cNvPr>
          <p:cNvSpPr txBox="1"/>
          <p:nvPr userDrawn="1"/>
        </p:nvSpPr>
        <p:spPr>
          <a:xfrm>
            <a:off x="228756" y="6491748"/>
            <a:ext cx="269875" cy="16927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100" b="1">
                <a:solidFill>
                  <a:schemeClr val="tx1">
                    <a:lumMod val="50000"/>
                  </a:schemeClr>
                </a:solidFill>
                <a:latin typeface="Open Sans Light"/>
                <a:ea typeface="Open Sans Light"/>
                <a:cs typeface="Open Sans Light"/>
                <a:sym typeface="Open Sans Light"/>
              </a:rPr>
              <a:pPr marL="0" marR="0" lvl="0" indent="0" algn="ctr" rtl="0">
                <a:spcBef>
                  <a:spcPts val="0"/>
                </a:spcBef>
                <a:spcAft>
                  <a:spcPts val="0"/>
                </a:spcAft>
                <a:buNone/>
              </a:pPr>
              <a:t>‹#›</a:t>
            </a:fld>
            <a:endParaRPr sz="1100" b="1" dirty="0">
              <a:solidFill>
                <a:schemeClr val="tx1">
                  <a:lumMod val="50000"/>
                </a:schemeClr>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248514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F4EC97-7911-603F-B4A4-B8C83F178C47}"/>
              </a:ext>
            </a:extLst>
          </p:cNvPr>
          <p:cNvGrpSpPr/>
          <p:nvPr userDrawn="1"/>
        </p:nvGrpSpPr>
        <p:grpSpPr>
          <a:xfrm>
            <a:off x="0" y="0"/>
            <a:ext cx="12192000" cy="6938319"/>
            <a:chOff x="0" y="-80319"/>
            <a:chExt cx="24384000" cy="13876638"/>
          </a:xfrm>
          <a:solidFill>
            <a:schemeClr val="tx1">
              <a:lumMod val="50000"/>
            </a:schemeClr>
          </a:solidFill>
        </p:grpSpPr>
        <p:sp>
          <p:nvSpPr>
            <p:cNvPr id="4" name="Rectangle 3">
              <a:extLst>
                <a:ext uri="{FF2B5EF4-FFF2-40B4-BE49-F238E27FC236}">
                  <a16:creationId xmlns:a16="http://schemas.microsoft.com/office/drawing/2014/main" id="{B83FA712-0F88-6B98-2D8B-E2084CB7E833}"/>
                </a:ext>
              </a:extLst>
            </p:cNvPr>
            <p:cNvSpPr/>
            <p:nvPr/>
          </p:nvSpPr>
          <p:spPr>
            <a:xfrm>
              <a:off x="0" y="-80319"/>
              <a:ext cx="24384000" cy="1387663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25"/>
            </a:p>
          </p:txBody>
        </p:sp>
        <p:sp>
          <p:nvSpPr>
            <p:cNvPr id="5" name="Rectangle 4">
              <a:extLst>
                <a:ext uri="{FF2B5EF4-FFF2-40B4-BE49-F238E27FC236}">
                  <a16:creationId xmlns:a16="http://schemas.microsoft.com/office/drawing/2014/main" id="{D0930C61-187F-716E-22D3-C1D1C20AF531}"/>
                </a:ext>
              </a:extLst>
            </p:cNvPr>
            <p:cNvSpPr/>
            <p:nvPr/>
          </p:nvSpPr>
          <p:spPr>
            <a:xfrm>
              <a:off x="16231198" y="-80319"/>
              <a:ext cx="8152801" cy="1387663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25"/>
            </a:p>
          </p:txBody>
        </p:sp>
      </p:grpSp>
      <p:sp>
        <p:nvSpPr>
          <p:cNvPr id="6" name="Rectangle 5">
            <a:extLst>
              <a:ext uri="{FF2B5EF4-FFF2-40B4-BE49-F238E27FC236}">
                <a16:creationId xmlns:a16="http://schemas.microsoft.com/office/drawing/2014/main" id="{47B4EDE1-37FB-2CA8-A1FD-D7994D48526F}"/>
              </a:ext>
            </a:extLst>
          </p:cNvPr>
          <p:cNvSpPr/>
          <p:nvPr userDrawn="1"/>
        </p:nvSpPr>
        <p:spPr>
          <a:xfrm>
            <a:off x="992981" y="3630594"/>
            <a:ext cx="5103019" cy="1444763"/>
          </a:xfrm>
          <a:prstGeom prst="rect">
            <a:avLst/>
          </a:prstGeom>
          <a:gradFill flip="none" rotWithShape="1">
            <a:gsLst>
              <a:gs pos="100000">
                <a:srgbClr val="CBCBCB"/>
              </a:gs>
              <a:gs pos="1000">
                <a:schemeClr val="tx1">
                  <a:lumMod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25" dirty="0"/>
          </a:p>
        </p:txBody>
      </p:sp>
      <p:sp>
        <p:nvSpPr>
          <p:cNvPr id="14" name="Text Placeholder 13">
            <a:extLst>
              <a:ext uri="{FF2B5EF4-FFF2-40B4-BE49-F238E27FC236}">
                <a16:creationId xmlns:a16="http://schemas.microsoft.com/office/drawing/2014/main" id="{877D1D84-0F97-928E-050A-F935B2742913}"/>
              </a:ext>
            </a:extLst>
          </p:cNvPr>
          <p:cNvSpPr>
            <a:spLocks noGrp="1"/>
          </p:cNvSpPr>
          <p:nvPr>
            <p:ph type="body" sz="quarter" idx="10" hasCustomPrompt="1"/>
          </p:nvPr>
        </p:nvSpPr>
        <p:spPr>
          <a:xfrm>
            <a:off x="1158875" y="3630613"/>
            <a:ext cx="4611688" cy="1444625"/>
          </a:xfrm>
          <a:prstGeom prst="rect">
            <a:avLst/>
          </a:prstGeom>
        </p:spPr>
        <p:txBody>
          <a:bodyPr/>
          <a:lstStyle>
            <a:lvl1pPr algn="r" rtl="1">
              <a:defRPr sz="3600">
                <a:solidFill>
                  <a:schemeClr val="bg1"/>
                </a:solidFill>
                <a:latin typeface="Sakkal Majalla" panose="02000000000000000000" pitchFamily="2" charset="-78"/>
                <a:cs typeface="Sakkal Majalla" panose="02000000000000000000" pitchFamily="2" charset="-78"/>
              </a:defRPr>
            </a:lvl1pPr>
            <a:lvl2pPr>
              <a:defRPr sz="3600">
                <a:latin typeface="Readex Pro" pitchFamily="2" charset="-78"/>
                <a:cs typeface="Readex Pro" pitchFamily="2" charset="-78"/>
              </a:defRPr>
            </a:lvl2pPr>
            <a:lvl3pPr>
              <a:defRPr sz="3600">
                <a:latin typeface="Readex Pro" pitchFamily="2" charset="-78"/>
                <a:cs typeface="Readex Pro" pitchFamily="2" charset="-78"/>
              </a:defRPr>
            </a:lvl3pPr>
            <a:lvl4pPr>
              <a:defRPr sz="3600">
                <a:latin typeface="Readex Pro" pitchFamily="2" charset="-78"/>
                <a:cs typeface="Readex Pro" pitchFamily="2" charset="-78"/>
              </a:defRPr>
            </a:lvl4pPr>
            <a:lvl5pPr>
              <a:defRPr sz="3600">
                <a:latin typeface="Readex Pro" pitchFamily="2" charset="-78"/>
                <a:cs typeface="Readex Pro" pitchFamily="2" charset="-78"/>
              </a:defRPr>
            </a:lvl5pPr>
          </a:lstStyle>
          <a:p>
            <a:pPr lvl="0"/>
            <a:r>
              <a:rPr lang="ar-EG" dirty="0"/>
              <a:t>عنوان رئيسي</a:t>
            </a:r>
            <a:endParaRPr lang="en-US" dirty="0"/>
          </a:p>
        </p:txBody>
      </p:sp>
    </p:spTree>
    <p:extLst>
      <p:ext uri="{BB962C8B-B14F-4D97-AF65-F5344CB8AC3E}">
        <p14:creationId xmlns:p14="http://schemas.microsoft.com/office/powerpoint/2010/main" val="298031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2496;p75">
            <a:extLst>
              <a:ext uri="{FF2B5EF4-FFF2-40B4-BE49-F238E27FC236}">
                <a16:creationId xmlns:a16="http://schemas.microsoft.com/office/drawing/2014/main" id="{3AC19B57-2846-566C-28B5-E006DC24E727}"/>
              </a:ext>
            </a:extLst>
          </p:cNvPr>
          <p:cNvSpPr/>
          <p:nvPr userDrawn="1"/>
        </p:nvSpPr>
        <p:spPr>
          <a:xfrm>
            <a:off x="0" y="0"/>
            <a:ext cx="12192001" cy="6858000"/>
          </a:xfrm>
          <a:prstGeom prst="rect">
            <a:avLst/>
          </a:prstGeom>
          <a:gradFill>
            <a:gsLst>
              <a:gs pos="0">
                <a:srgbClr val="CBCBCB"/>
              </a:gs>
              <a:gs pos="100000">
                <a:schemeClr val="tx1">
                  <a:lumMod val="50000"/>
                </a:schemeClr>
              </a:gs>
            </a:gsLst>
            <a:lin ang="2700000" scaled="0"/>
          </a:gradFill>
          <a:ln>
            <a:noFill/>
          </a:ln>
        </p:spPr>
        <p:txBody>
          <a:bodyPr spcFirstLastPara="1" wrap="square" lIns="45713" tIns="22850" rIns="45713" bIns="22850" anchor="ctr" anchorCtr="0">
            <a:noAutofit/>
          </a:bodyPr>
          <a:lstStyle/>
          <a:p>
            <a:pPr algn="ctr"/>
            <a:endParaRPr sz="1800">
              <a:solidFill>
                <a:schemeClr val="lt1">
                  <a:alpha val="26000"/>
                </a:schemeClr>
              </a:solidFill>
              <a:latin typeface="Calibri"/>
              <a:ea typeface="Calibri"/>
              <a:cs typeface="Calibri"/>
              <a:sym typeface="Calibri"/>
            </a:endParaRPr>
          </a:p>
        </p:txBody>
      </p:sp>
    </p:spTree>
    <p:extLst>
      <p:ext uri="{BB962C8B-B14F-4D97-AF65-F5344CB8AC3E}">
        <p14:creationId xmlns:p14="http://schemas.microsoft.com/office/powerpoint/2010/main" val="25539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fault Slide" userDrawn="1">
  <p:cSld name="Default Slide">
    <p:spTree>
      <p:nvGrpSpPr>
        <p:cNvPr id="1" name="Shape 11"/>
        <p:cNvGrpSpPr/>
        <p:nvPr/>
      </p:nvGrpSpPr>
      <p:grpSpPr>
        <a:xfrm>
          <a:off x="0" y="0"/>
          <a:ext cx="0" cy="0"/>
          <a:chOff x="0" y="0"/>
          <a:chExt cx="0" cy="0"/>
        </a:xfrm>
      </p:grpSpPr>
      <p:sp>
        <p:nvSpPr>
          <p:cNvPr id="12" name="Google Shape;12;p3"/>
          <p:cNvSpPr/>
          <p:nvPr/>
        </p:nvSpPr>
        <p:spPr>
          <a:xfrm>
            <a:off x="11049000" y="6253637"/>
            <a:ext cx="339725" cy="339725"/>
          </a:xfrm>
          <a:prstGeom prst="ellipse">
            <a:avLst/>
          </a:prstGeom>
          <a:solidFill>
            <a:schemeClr val="tx1">
              <a:lumMod val="50000"/>
            </a:schemeClr>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1800">
              <a:solidFill>
                <a:schemeClr val="lt1"/>
              </a:solidFill>
              <a:latin typeface="Open Sans Light"/>
              <a:ea typeface="Open Sans Light"/>
              <a:cs typeface="Open Sans Light"/>
              <a:sym typeface="Open Sans Light"/>
            </a:endParaRPr>
          </a:p>
        </p:txBody>
      </p:sp>
      <p:sp>
        <p:nvSpPr>
          <p:cNvPr id="14" name="Google Shape;14;p3"/>
          <p:cNvSpPr txBox="1"/>
          <p:nvPr/>
        </p:nvSpPr>
        <p:spPr>
          <a:xfrm>
            <a:off x="11078367" y="6333012"/>
            <a:ext cx="269875" cy="169277"/>
          </a:xfrm>
          <a:prstGeom prst="rect">
            <a:avLst/>
          </a:prstGeom>
          <a:solidFill>
            <a:schemeClr val="tx1">
              <a:lumMod val="50000"/>
            </a:schemeClr>
          </a:solid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100" b="1">
                <a:solidFill>
                  <a:schemeClr val="lt1"/>
                </a:solidFill>
                <a:latin typeface="Open Sans Light"/>
                <a:ea typeface="Open Sans Light"/>
                <a:cs typeface="Open Sans Light"/>
                <a:sym typeface="Open Sans Light"/>
              </a:rPr>
              <a:pPr marL="0" marR="0" lvl="0" indent="0" algn="ctr" rtl="0">
                <a:spcBef>
                  <a:spcPts val="0"/>
                </a:spcBef>
                <a:spcAft>
                  <a:spcPts val="0"/>
                </a:spcAft>
                <a:buNone/>
              </a:pPr>
              <a:t>‹#›</a:t>
            </a:fld>
            <a:endParaRPr sz="1100" b="1" dirty="0">
              <a:solidFill>
                <a:schemeClr val="lt1"/>
              </a:solidFill>
              <a:latin typeface="Open Sans Light"/>
              <a:ea typeface="Open Sans Light"/>
              <a:cs typeface="Open Sans Light"/>
              <a:sym typeface="Open Sans Light"/>
            </a:endParaRPr>
          </a:p>
        </p:txBody>
      </p:sp>
      <p:cxnSp>
        <p:nvCxnSpPr>
          <p:cNvPr id="16" name="Google Shape;16;p3"/>
          <p:cNvCxnSpPr/>
          <p:nvPr/>
        </p:nvCxnSpPr>
        <p:spPr>
          <a:xfrm rot="10800000">
            <a:off x="1952743" y="6423499"/>
            <a:ext cx="8869680" cy="0"/>
          </a:xfrm>
          <a:prstGeom prst="straightConnector1">
            <a:avLst/>
          </a:prstGeom>
          <a:noFill/>
          <a:ln w="19050" cap="flat" cmpd="sng">
            <a:solidFill>
              <a:schemeClr val="tx1">
                <a:lumMod val="50000"/>
              </a:schemeClr>
            </a:solidFill>
            <a:prstDash val="solid"/>
            <a:miter lim="800000"/>
            <a:headEnd type="none" w="sm" len="sm"/>
            <a:tailEnd type="none" w="sm" len="sm"/>
          </a:ln>
        </p:spPr>
      </p:cxnSp>
      <p:sp>
        <p:nvSpPr>
          <p:cNvPr id="2" name="Rectangle 1">
            <a:extLst>
              <a:ext uri="{FF2B5EF4-FFF2-40B4-BE49-F238E27FC236}">
                <a16:creationId xmlns:a16="http://schemas.microsoft.com/office/drawing/2014/main" id="{76A5DB96-8B86-1B5A-DD94-0B145FA00553}"/>
              </a:ext>
            </a:extLst>
          </p:cNvPr>
          <p:cNvSpPr/>
          <p:nvPr userDrawn="1"/>
        </p:nvSpPr>
        <p:spPr>
          <a:xfrm>
            <a:off x="9842500" y="1003300"/>
            <a:ext cx="2349500" cy="190500"/>
          </a:xfrm>
          <a:prstGeom prst="rect">
            <a:avLst/>
          </a:prstGeom>
          <a:solidFill>
            <a:schemeClr val="tx1">
              <a:lumMod val="50000"/>
              <a:alpha val="290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50">
              <a:latin typeface="Readex Pro Deca" pitchFamily="2" charset="-78"/>
              <a:cs typeface="Readex Pro Deca" pitchFamily="2" charset="-78"/>
            </a:endParaRPr>
          </a:p>
        </p:txBody>
      </p:sp>
      <p:sp>
        <p:nvSpPr>
          <p:cNvPr id="7" name="Text Placeholder 6">
            <a:extLst>
              <a:ext uri="{FF2B5EF4-FFF2-40B4-BE49-F238E27FC236}">
                <a16:creationId xmlns:a16="http://schemas.microsoft.com/office/drawing/2014/main" id="{BC7CF222-9221-0EEB-26D8-36540F9605F6}"/>
              </a:ext>
            </a:extLst>
          </p:cNvPr>
          <p:cNvSpPr>
            <a:spLocks noGrp="1"/>
          </p:cNvSpPr>
          <p:nvPr>
            <p:ph type="body" sz="quarter" idx="10" hasCustomPrompt="1"/>
          </p:nvPr>
        </p:nvSpPr>
        <p:spPr>
          <a:xfrm>
            <a:off x="6604000" y="741363"/>
            <a:ext cx="4999038" cy="452437"/>
          </a:xfrm>
          <a:prstGeom prst="rect">
            <a:avLst/>
          </a:prstGeom>
        </p:spPr>
        <p:txBody>
          <a:bodyPr anchor="ctr"/>
          <a:lstStyle>
            <a:lvl1pPr algn="r" rtl="1">
              <a:defRPr sz="2800" b="1">
                <a:solidFill>
                  <a:schemeClr val="tx1">
                    <a:lumMod val="50000"/>
                  </a:schemeClr>
                </a:solidFill>
                <a:latin typeface="Readex Pro Deca" pitchFamily="2" charset="-78"/>
                <a:cs typeface="Readex Pro Deca" pitchFamily="2" charset="-78"/>
              </a:defRPr>
            </a:lvl1pPr>
            <a:lvl2pPr>
              <a:defRPr sz="3000"/>
            </a:lvl2pPr>
            <a:lvl3pPr>
              <a:defRPr sz="3000"/>
            </a:lvl3pPr>
            <a:lvl4pPr>
              <a:defRPr sz="3000"/>
            </a:lvl4pPr>
            <a:lvl5pPr>
              <a:defRPr sz="3000"/>
            </a:lvl5pPr>
          </a:lstStyle>
          <a:p>
            <a:pPr lvl="0"/>
            <a:r>
              <a:rPr lang="ar-EG" dirty="0"/>
              <a:t>عنوان رئيسي</a:t>
            </a:r>
            <a:endParaRPr lang="en-US" dirty="0"/>
          </a:p>
        </p:txBody>
      </p:sp>
    </p:spTree>
  </p:cSld>
  <p:clrMapOvr>
    <a:masterClrMapping/>
  </p:clrMapOvr>
  <p:extLst>
    <p:ext uri="{DCECCB84-F9BA-43D5-87BE-67443E8EF086}">
      <p15:sldGuideLst xmlns:p15="http://schemas.microsoft.com/office/powerpoint/2012/main">
        <p15:guide id="1" pos="528" userDrawn="1">
          <p15:clr>
            <a:srgbClr val="FBAE40"/>
          </p15:clr>
        </p15:guide>
        <p15:guide id="2" pos="7152" userDrawn="1">
          <p15:clr>
            <a:srgbClr val="FBAE40"/>
          </p15:clr>
        </p15:guide>
        <p15:guide id="3" orient="horz" pos="3960" userDrawn="1">
          <p15:clr>
            <a:srgbClr val="FBAE40"/>
          </p15:clr>
        </p15:guide>
        <p15:guide id="4" orient="horz" pos="2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13" name="Graphic 3">
            <a:extLst>
              <a:ext uri="{FF2B5EF4-FFF2-40B4-BE49-F238E27FC236}">
                <a16:creationId xmlns:a16="http://schemas.microsoft.com/office/drawing/2014/main" id="{1919C3E2-FEA0-D7E2-655D-E1897F1498B4}"/>
              </a:ext>
            </a:extLst>
          </p:cNvPr>
          <p:cNvGrpSpPr/>
          <p:nvPr/>
        </p:nvGrpSpPr>
        <p:grpSpPr>
          <a:xfrm flipH="1">
            <a:off x="4710543" y="1453803"/>
            <a:ext cx="6210881" cy="2711797"/>
            <a:chOff x="2522215" y="1946222"/>
            <a:chExt cx="7141908" cy="2971218"/>
          </a:xfrm>
        </p:grpSpPr>
        <p:sp>
          <p:nvSpPr>
            <p:cNvPr id="16" name="Freeform: Shape 15">
              <a:extLst>
                <a:ext uri="{FF2B5EF4-FFF2-40B4-BE49-F238E27FC236}">
                  <a16:creationId xmlns:a16="http://schemas.microsoft.com/office/drawing/2014/main" id="{06A3DC50-E8BE-B023-DA20-593A69C54F7C}"/>
                </a:ext>
              </a:extLst>
            </p:cNvPr>
            <p:cNvSpPr/>
            <p:nvPr/>
          </p:nvSpPr>
          <p:spPr>
            <a:xfrm>
              <a:off x="2522215" y="1946222"/>
              <a:ext cx="7141908" cy="2971218"/>
            </a:xfrm>
            <a:custGeom>
              <a:avLst/>
              <a:gdLst>
                <a:gd name="connsiteX0" fmla="*/ 629 w 5834339"/>
                <a:gd name="connsiteY0" fmla="*/ 0 h 2459442"/>
                <a:gd name="connsiteX1" fmla="*/ 5834340 w 5834339"/>
                <a:gd name="connsiteY1" fmla="*/ 0 h 2459442"/>
                <a:gd name="connsiteX2" fmla="*/ 5834340 w 5834339"/>
                <a:gd name="connsiteY2" fmla="*/ 2459442 h 2459442"/>
                <a:gd name="connsiteX3" fmla="*/ 1372860 w 5834339"/>
                <a:gd name="connsiteY3" fmla="*/ 2459442 h 2459442"/>
                <a:gd name="connsiteX4" fmla="*/ 0 w 5834339"/>
                <a:gd name="connsiteY4" fmla="*/ 1086584 h 2459442"/>
                <a:gd name="connsiteX5" fmla="*/ 0 w 5834339"/>
                <a:gd name="connsiteY5" fmla="*/ 0 h 2459442"/>
                <a:gd name="connsiteX6" fmla="*/ 0 w 5834339"/>
                <a:gd name="connsiteY6" fmla="*/ 0 h 24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339" h="2459442">
                  <a:moveTo>
                    <a:pt x="629" y="0"/>
                  </a:moveTo>
                  <a:lnTo>
                    <a:pt x="5834340" y="0"/>
                  </a:lnTo>
                  <a:lnTo>
                    <a:pt x="5834340" y="2459442"/>
                  </a:lnTo>
                  <a:lnTo>
                    <a:pt x="1372860" y="2459442"/>
                  </a:lnTo>
                  <a:cubicBezTo>
                    <a:pt x="615333" y="2459442"/>
                    <a:pt x="0" y="1844110"/>
                    <a:pt x="0" y="1086584"/>
                  </a:cubicBezTo>
                  <a:lnTo>
                    <a:pt x="0" y="0"/>
                  </a:lnTo>
                  <a:lnTo>
                    <a:pt x="0" y="0"/>
                  </a:lnTo>
                  <a:close/>
                </a:path>
              </a:pathLst>
            </a:custGeom>
            <a:solidFill>
              <a:schemeClr val="tx1">
                <a:lumMod val="50000"/>
              </a:schemeClr>
            </a:solidFill>
            <a:ln w="62894" cap="flat">
              <a:noFill/>
              <a:prstDash val="solid"/>
              <a:miter/>
            </a:ln>
          </p:spPr>
          <p:txBody>
            <a:bodyPr rtlCol="0" anchor="ctr"/>
            <a:lstStyle/>
            <a:p>
              <a:endParaRPr lang="en-US" dirty="0"/>
            </a:p>
          </p:txBody>
        </p:sp>
        <p:sp>
          <p:nvSpPr>
            <p:cNvPr id="18" name="TextBox 17">
              <a:extLst>
                <a:ext uri="{FF2B5EF4-FFF2-40B4-BE49-F238E27FC236}">
                  <a16:creationId xmlns:a16="http://schemas.microsoft.com/office/drawing/2014/main" id="{3C09692C-737E-BF30-F204-F3540B043B2E}"/>
                </a:ext>
              </a:extLst>
            </p:cNvPr>
            <p:cNvSpPr txBox="1"/>
            <p:nvPr/>
          </p:nvSpPr>
          <p:spPr>
            <a:xfrm>
              <a:off x="4239095" y="3093859"/>
              <a:ext cx="184731" cy="435376"/>
            </a:xfrm>
            <a:prstGeom prst="rect">
              <a:avLst/>
            </a:prstGeom>
            <a:noFill/>
          </p:spPr>
          <p:txBody>
            <a:bodyPr wrap="none" rtlCol="0">
              <a:spAutoFit/>
            </a:bodyPr>
            <a:lstStyle/>
            <a:p>
              <a:pPr algn="l"/>
              <a:endParaRPr lang="en-US" sz="2229" i="1" spc="0" baseline="0" dirty="0">
                <a:ln/>
                <a:solidFill>
                  <a:srgbClr val="FFFFFF"/>
                </a:solidFill>
                <a:latin typeface="Poppins-MediumItalic"/>
                <a:cs typeface="Poppins-MediumItalic"/>
                <a:sym typeface="Poppins-MediumItalic"/>
                <a:rtl val="0"/>
              </a:endParaRPr>
            </a:p>
          </p:txBody>
        </p:sp>
      </p:grpSp>
      <p:sp>
        <p:nvSpPr>
          <p:cNvPr id="15" name="Freeform: Shape 14">
            <a:extLst>
              <a:ext uri="{FF2B5EF4-FFF2-40B4-BE49-F238E27FC236}">
                <a16:creationId xmlns:a16="http://schemas.microsoft.com/office/drawing/2014/main" id="{9029E9F9-1A8F-2CDF-1476-E6258DEA1F30}"/>
              </a:ext>
            </a:extLst>
          </p:cNvPr>
          <p:cNvSpPr/>
          <p:nvPr/>
        </p:nvSpPr>
        <p:spPr>
          <a:xfrm flipH="1">
            <a:off x="0" y="6611364"/>
            <a:ext cx="2520474" cy="246636"/>
          </a:xfrm>
          <a:custGeom>
            <a:avLst/>
            <a:gdLst>
              <a:gd name="connsiteX0" fmla="*/ 246636 w 2520474"/>
              <a:gd name="connsiteY0" fmla="*/ 0 h 246636"/>
              <a:gd name="connsiteX1" fmla="*/ 2520475 w 2520474"/>
              <a:gd name="connsiteY1" fmla="*/ 0 h 246636"/>
              <a:gd name="connsiteX2" fmla="*/ 2520475 w 2520474"/>
              <a:gd name="connsiteY2" fmla="*/ 246636 h 246636"/>
              <a:gd name="connsiteX3" fmla="*/ 0 w 2520474"/>
              <a:gd name="connsiteY3" fmla="*/ 246636 h 246636"/>
              <a:gd name="connsiteX4" fmla="*/ 246636 w 2520474"/>
              <a:gd name="connsiteY4" fmla="*/ 0 h 24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474" h="246636">
                <a:moveTo>
                  <a:pt x="246636" y="0"/>
                </a:moveTo>
                <a:lnTo>
                  <a:pt x="2520475" y="0"/>
                </a:lnTo>
                <a:lnTo>
                  <a:pt x="2520475" y="246636"/>
                </a:lnTo>
                <a:lnTo>
                  <a:pt x="0" y="246636"/>
                </a:lnTo>
                <a:cubicBezTo>
                  <a:pt x="0" y="110735"/>
                  <a:pt x="110106" y="0"/>
                  <a:pt x="246636" y="0"/>
                </a:cubicBezTo>
                <a:close/>
              </a:path>
            </a:pathLst>
          </a:custGeom>
          <a:solidFill>
            <a:schemeClr val="tx1">
              <a:lumMod val="50000"/>
            </a:schemeClr>
          </a:solidFill>
          <a:ln w="62894" cap="flat">
            <a:noFill/>
            <a:prstDash val="solid"/>
            <a:miter/>
          </a:ln>
        </p:spPr>
        <p:txBody>
          <a:bodyPr rtlCol="0" anchor="ctr"/>
          <a:lstStyle/>
          <a:p>
            <a:endParaRPr lang="en-US"/>
          </a:p>
        </p:txBody>
      </p:sp>
      <p:sp>
        <p:nvSpPr>
          <p:cNvPr id="21" name="Text Placeholder 93">
            <a:extLst>
              <a:ext uri="{FF2B5EF4-FFF2-40B4-BE49-F238E27FC236}">
                <a16:creationId xmlns:a16="http://schemas.microsoft.com/office/drawing/2014/main" id="{EC619F07-6511-9151-38C0-69F273316A28}"/>
              </a:ext>
            </a:extLst>
          </p:cNvPr>
          <p:cNvSpPr>
            <a:spLocks noGrp="1"/>
          </p:cNvSpPr>
          <p:nvPr>
            <p:ph type="body" sz="quarter" idx="11" hasCustomPrompt="1"/>
          </p:nvPr>
        </p:nvSpPr>
        <p:spPr>
          <a:xfrm>
            <a:off x="5179286" y="2342766"/>
            <a:ext cx="3847357" cy="664973"/>
          </a:xfrm>
          <a:prstGeom prst="rect">
            <a:avLst/>
          </a:prstGeom>
        </p:spPr>
        <p:txBody>
          <a:bodyPr/>
          <a:lstStyle>
            <a:lvl1pPr algn="r" rtl="1">
              <a:defRPr sz="4000" b="1">
                <a:solidFill>
                  <a:schemeClr val="bg1"/>
                </a:solidFill>
                <a:latin typeface="Readex Pro Deca" pitchFamily="2" charset="-78"/>
                <a:cs typeface="Readex Pro Deca" pitchFamily="2" charset="-78"/>
              </a:defRPr>
            </a:lvl1pPr>
          </a:lstStyle>
          <a:p>
            <a:pPr lvl="0"/>
            <a:r>
              <a:rPr lang="ar-EG" dirty="0"/>
              <a:t>شـــــــــكـــــراً لـكـمـــــــــ</a:t>
            </a:r>
            <a:endParaRPr lang="en-US" dirty="0"/>
          </a:p>
        </p:txBody>
      </p:sp>
      <p:sp>
        <p:nvSpPr>
          <p:cNvPr id="22" name="Freeform: Shape 21">
            <a:extLst>
              <a:ext uri="{FF2B5EF4-FFF2-40B4-BE49-F238E27FC236}">
                <a16:creationId xmlns:a16="http://schemas.microsoft.com/office/drawing/2014/main" id="{43DE39DC-EC44-2982-A305-372C7074E9D8}"/>
              </a:ext>
            </a:extLst>
          </p:cNvPr>
          <p:cNvSpPr/>
          <p:nvPr userDrawn="1"/>
        </p:nvSpPr>
        <p:spPr>
          <a:xfrm flipH="1">
            <a:off x="9269730" y="2197370"/>
            <a:ext cx="45719" cy="955763"/>
          </a:xfrm>
          <a:custGeom>
            <a:avLst/>
            <a:gdLst>
              <a:gd name="connsiteX0" fmla="*/ 0 w 51135"/>
              <a:gd name="connsiteY0" fmla="*/ 0 h 1587714"/>
              <a:gd name="connsiteX1" fmla="*/ 51135 w 51135"/>
              <a:gd name="connsiteY1" fmla="*/ 0 h 1587714"/>
              <a:gd name="connsiteX2" fmla="*/ 51135 w 51135"/>
              <a:gd name="connsiteY2" fmla="*/ 1587714 h 1587714"/>
              <a:gd name="connsiteX3" fmla="*/ 0 w 51135"/>
              <a:gd name="connsiteY3" fmla="*/ 1587714 h 1587714"/>
            </a:gdLst>
            <a:ahLst/>
            <a:cxnLst>
              <a:cxn ang="0">
                <a:pos x="connsiteX0" y="connsiteY0"/>
              </a:cxn>
              <a:cxn ang="0">
                <a:pos x="connsiteX1" y="connsiteY1"/>
              </a:cxn>
              <a:cxn ang="0">
                <a:pos x="connsiteX2" y="connsiteY2"/>
              </a:cxn>
              <a:cxn ang="0">
                <a:pos x="connsiteX3" y="connsiteY3"/>
              </a:cxn>
            </a:cxnLst>
            <a:rect l="l" t="t" r="r" b="b"/>
            <a:pathLst>
              <a:path w="51135" h="1587714">
                <a:moveTo>
                  <a:pt x="0" y="0"/>
                </a:moveTo>
                <a:lnTo>
                  <a:pt x="51135" y="0"/>
                </a:lnTo>
                <a:lnTo>
                  <a:pt x="51135" y="1587714"/>
                </a:lnTo>
                <a:lnTo>
                  <a:pt x="0" y="1587714"/>
                </a:lnTo>
                <a:close/>
              </a:path>
            </a:pathLst>
          </a:custGeom>
          <a:solidFill>
            <a:schemeClr val="bg1"/>
          </a:solidFill>
          <a:ln w="63091" cap="flat">
            <a:noFill/>
            <a:prstDash val="solid"/>
            <a:miter/>
          </a:ln>
        </p:spPr>
        <p:txBody>
          <a:bodyPr rtlCol="0" anchor="ctr"/>
          <a:lstStyle/>
          <a:p>
            <a:endParaRPr lang="en-US"/>
          </a:p>
        </p:txBody>
      </p:sp>
    </p:spTree>
    <p:extLst>
      <p:ext uri="{BB962C8B-B14F-4D97-AF65-F5344CB8AC3E}">
        <p14:creationId xmlns:p14="http://schemas.microsoft.com/office/powerpoint/2010/main" val="39799580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6" r:id="rId1"/>
    <p:sldLayoutId id="2147483657" r:id="rId2"/>
    <p:sldLayoutId id="2147483655" r:id="rId3"/>
    <p:sldLayoutId id="2147483651" r:id="rId4"/>
    <p:sldLayoutId id="2147483649"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2" name="Text Placeholder 1">
            <a:extLst>
              <a:ext uri="{FF2B5EF4-FFF2-40B4-BE49-F238E27FC236}">
                <a16:creationId xmlns:a16="http://schemas.microsoft.com/office/drawing/2014/main" id="{F25E1D0F-4F97-9975-F8D3-ABF514DB5D7C}"/>
              </a:ext>
            </a:extLst>
          </p:cNvPr>
          <p:cNvSpPr>
            <a:spLocks noGrp="1"/>
          </p:cNvSpPr>
          <p:nvPr>
            <p:ph type="body" sz="quarter" idx="10"/>
          </p:nvPr>
        </p:nvSpPr>
        <p:spPr>
          <a:xfrm>
            <a:off x="3554083" y="3352800"/>
            <a:ext cx="5968689" cy="1881342"/>
          </a:xfrm>
        </p:spPr>
        <p:txBody>
          <a:bodyPr lIns="91440" tIns="45720" rIns="91440" bIns="45720" anchor="ctr"/>
          <a:lstStyle/>
          <a:p>
            <a:pPr algn="just"/>
            <a:r>
              <a:rPr lang="ar-EG" sz="2800" b="1" dirty="0">
                <a:solidFill>
                  <a:schemeClr val="lt1"/>
                </a:solidFill>
                <a:latin typeface="Readex Pro Deca"/>
                <a:ea typeface="Open Sans Light"/>
                <a:cs typeface="Readex Pro Deca"/>
                <a:sym typeface="Open Sans Light"/>
              </a:rPr>
              <a:t>وثيقة الخطة الإستراتيجية </a:t>
            </a:r>
            <a:r>
              <a:rPr lang="ar-EG" dirty="0">
                <a:solidFill>
                  <a:schemeClr val="lt1"/>
                </a:solidFill>
                <a:latin typeface="Readex Pro Deca"/>
                <a:ea typeface="Open Sans Light"/>
                <a:cs typeface="Readex Pro Deca"/>
                <a:sym typeface="Open Sans Light"/>
              </a:rPr>
              <a:t>لجمعية مساكن بالليث</a:t>
            </a:r>
            <a:endParaRPr lang="en-US" dirty="0">
              <a:solidFill>
                <a:schemeClr val="lt1"/>
              </a:solidFill>
            </a:endParaRPr>
          </a:p>
        </p:txBody>
      </p:sp>
    </p:spTree>
    <p:extLst>
      <p:ext uri="{BB962C8B-B14F-4D97-AF65-F5344CB8AC3E}">
        <p14:creationId xmlns:p14="http://schemas.microsoft.com/office/powerpoint/2010/main" val="389864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AEA00-30B0-CE0F-D0E4-273DFD374EC3}"/>
              </a:ext>
            </a:extLst>
          </p:cNvPr>
          <p:cNvSpPr>
            <a:spLocks noGrp="1"/>
          </p:cNvSpPr>
          <p:nvPr>
            <p:ph type="body" sz="quarter" idx="10"/>
          </p:nvPr>
        </p:nvSpPr>
        <p:spPr/>
        <p:txBody>
          <a:bodyPr/>
          <a:lstStyle/>
          <a:p>
            <a:r>
              <a:rPr lang="ar-EG" dirty="0"/>
              <a:t>المسح البيئي:</a:t>
            </a:r>
            <a:endParaRPr lang="en-US" dirty="0"/>
          </a:p>
        </p:txBody>
      </p:sp>
      <p:sp>
        <p:nvSpPr>
          <p:cNvPr id="3" name="TextBox 2">
            <a:extLst>
              <a:ext uri="{FF2B5EF4-FFF2-40B4-BE49-F238E27FC236}">
                <a16:creationId xmlns:a16="http://schemas.microsoft.com/office/drawing/2014/main" id="{D86A9B77-646F-C48E-653C-4444988EF720}"/>
              </a:ext>
            </a:extLst>
          </p:cNvPr>
          <p:cNvSpPr txBox="1"/>
          <p:nvPr/>
        </p:nvSpPr>
        <p:spPr>
          <a:xfrm>
            <a:off x="4366449" y="1540170"/>
            <a:ext cx="7128333" cy="338554"/>
          </a:xfrm>
          <a:prstGeom prst="rect">
            <a:avLst/>
          </a:prstGeom>
          <a:noFill/>
        </p:spPr>
        <p:txBody>
          <a:bodyPr wrap="square">
            <a:spAutoFit/>
          </a:bodyPr>
          <a:lstStyle/>
          <a:p>
            <a:pPr algn="justLow" rtl="1"/>
            <a:r>
              <a:rPr lang="ar-EG" sz="1600" b="1" dirty="0">
                <a:solidFill>
                  <a:schemeClr val="tx1">
                    <a:lumMod val="50000"/>
                  </a:schemeClr>
                </a:solidFill>
                <a:latin typeface="Readex Pro Deca" pitchFamily="2" charset="-78"/>
                <a:ea typeface="GE Dinar One" panose="020A0503020102020204" pitchFamily="18" charset="-78"/>
                <a:cs typeface="Readex Pro Deca" pitchFamily="2" charset="-78"/>
              </a:rPr>
              <a:t>منهجية المسح البيئي:</a:t>
            </a:r>
          </a:p>
        </p:txBody>
      </p:sp>
      <p:sp>
        <p:nvSpPr>
          <p:cNvPr id="5" name="TextBox 4">
            <a:extLst>
              <a:ext uri="{FF2B5EF4-FFF2-40B4-BE49-F238E27FC236}">
                <a16:creationId xmlns:a16="http://schemas.microsoft.com/office/drawing/2014/main" id="{E5005C68-4A5A-3483-27DA-F267176200E8}"/>
              </a:ext>
            </a:extLst>
          </p:cNvPr>
          <p:cNvSpPr txBox="1"/>
          <p:nvPr/>
        </p:nvSpPr>
        <p:spPr>
          <a:xfrm>
            <a:off x="4937760" y="2454711"/>
            <a:ext cx="6557022" cy="3754874"/>
          </a:xfrm>
          <a:prstGeom prst="rect">
            <a:avLst/>
          </a:prstGeom>
          <a:noFill/>
        </p:spPr>
        <p:txBody>
          <a:bodyPr wrap="square" lIns="91440" tIns="45720" rIns="91440" bIns="45720" anchor="t">
            <a:spAutoFit/>
          </a:bodyPr>
          <a:lstStyle/>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latin typeface="Sakkal Majalla" panose="02000000000000000000" pitchFamily="2" charset="-78"/>
                <a:ea typeface="Times New Roman" panose="02020603050405020304" pitchFamily="18" charset="0"/>
                <a:cs typeface="Sakkal Majalla" panose="02000000000000000000" pitchFamily="2" charset="-78"/>
              </a:rPr>
              <a:t>الاطلاع</a:t>
            </a: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على أهداف الجمعية وغاياتها.</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استعراض تاريخ الجمعية وإنجازاتها. </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تقييم الجمعية على معايير النموذج الثماني.</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التعرض على القضية (الإسكان التنموي) التي تخدمها الجمعية.</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تحديد المستفيدين وحاجاتهم التنموية وكيفية تحقيقها.</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استعراض الخدمات الإسكانية التي تقدمها الجمعية حاليًا.</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تحديد أصحاب المصلحة وتوقعاتهم وكيفية الوفاء بها.</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تحديد مدى مساهمة الجمعية في تحقيق أهداف الرؤية الوطنية للمملكة(2030).</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0" lvl="0" indent="-342900" algn="justLow" rtl="1" fontAlgn="base">
              <a:lnSpc>
                <a:spcPct val="150000"/>
              </a:lnSpc>
              <a:spcBef>
                <a:spcPts val="0"/>
              </a:spcBef>
              <a:spcAft>
                <a:spcPts val="0"/>
              </a:spcAft>
              <a:buFont typeface="Arial" panose="020B0604020202020204" pitchFamily="34" charset="0"/>
              <a:buChar char="•"/>
              <a:tabLst>
                <a:tab pos="457200" algn="l"/>
              </a:tabLst>
            </a:pPr>
            <a:r>
              <a:rPr lang="ar-SA" sz="1600" b="1" dirty="0">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استعراض مستهدفات توجهات وكالة الإسكان التنموي. </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285750" indent="-285750" algn="justLow" rtl="1">
              <a:lnSpc>
                <a:spcPct val="150000"/>
              </a:lnSpc>
              <a:buFont typeface="Arial" panose="020B0604020202020204" pitchFamily="34" charset="0"/>
              <a:buChar char="•"/>
            </a:pPr>
            <a:r>
              <a:rPr lang="ar-SA" sz="1600" b="1"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الاطلاع على أفضل الممارسات محليًا وإقليميًا في مجال الإسكان التنموي</a:t>
            </a:r>
            <a:endParaRPr lang="en-US" sz="16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3851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26947-A8E8-8575-AD88-56CFAB2E091C}"/>
              </a:ext>
            </a:extLst>
          </p:cNvPr>
          <p:cNvSpPr>
            <a:spLocks noGrp="1"/>
          </p:cNvSpPr>
          <p:nvPr>
            <p:ph type="body" sz="quarter" idx="10"/>
          </p:nvPr>
        </p:nvSpPr>
        <p:spPr/>
        <p:txBody>
          <a:bodyPr/>
          <a:lstStyle/>
          <a:p>
            <a:r>
              <a:rPr lang="ar-EG" dirty="0"/>
              <a:t>أصحاب المصلحة:</a:t>
            </a:r>
            <a:endParaRPr lang="en-US" dirty="0"/>
          </a:p>
        </p:txBody>
      </p:sp>
      <p:graphicFrame>
        <p:nvGraphicFramePr>
          <p:cNvPr id="3" name="Table 2">
            <a:extLst>
              <a:ext uri="{FF2B5EF4-FFF2-40B4-BE49-F238E27FC236}">
                <a16:creationId xmlns:a16="http://schemas.microsoft.com/office/drawing/2014/main" id="{A4BD6683-88DB-6733-965C-5B07474C4616}"/>
              </a:ext>
            </a:extLst>
          </p:cNvPr>
          <p:cNvGraphicFramePr>
            <a:graphicFrameLocks noGrp="1"/>
          </p:cNvGraphicFramePr>
          <p:nvPr>
            <p:extLst>
              <p:ext uri="{D42A27DB-BD31-4B8C-83A1-F6EECF244321}">
                <p14:modId xmlns:p14="http://schemas.microsoft.com/office/powerpoint/2010/main" val="4194867714"/>
              </p:ext>
            </p:extLst>
          </p:nvPr>
        </p:nvGraphicFramePr>
        <p:xfrm>
          <a:off x="792479" y="1546783"/>
          <a:ext cx="10119360" cy="4843806"/>
        </p:xfrm>
        <a:graphic>
          <a:graphicData uri="http://schemas.openxmlformats.org/drawingml/2006/table">
            <a:tbl>
              <a:tblPr rtl="1" bandRow="1">
                <a:tableStyleId>{D7AC3CCA-C797-4891-BE02-D94E43425B78}</a:tableStyleId>
              </a:tblPr>
              <a:tblGrid>
                <a:gridCol w="900881">
                  <a:extLst>
                    <a:ext uri="{9D8B030D-6E8A-4147-A177-3AD203B41FA5}">
                      <a16:colId xmlns:a16="http://schemas.microsoft.com/office/drawing/2014/main" val="1643169899"/>
                    </a:ext>
                  </a:extLst>
                </a:gridCol>
                <a:gridCol w="1754805">
                  <a:extLst>
                    <a:ext uri="{9D8B030D-6E8A-4147-A177-3AD203B41FA5}">
                      <a16:colId xmlns:a16="http://schemas.microsoft.com/office/drawing/2014/main" val="1173193153"/>
                    </a:ext>
                  </a:extLst>
                </a:gridCol>
                <a:gridCol w="2275238">
                  <a:extLst>
                    <a:ext uri="{9D8B030D-6E8A-4147-A177-3AD203B41FA5}">
                      <a16:colId xmlns:a16="http://schemas.microsoft.com/office/drawing/2014/main" val="4279058562"/>
                    </a:ext>
                  </a:extLst>
                </a:gridCol>
                <a:gridCol w="1403082">
                  <a:extLst>
                    <a:ext uri="{9D8B030D-6E8A-4147-A177-3AD203B41FA5}">
                      <a16:colId xmlns:a16="http://schemas.microsoft.com/office/drawing/2014/main" val="3432304282"/>
                    </a:ext>
                  </a:extLst>
                </a:gridCol>
                <a:gridCol w="1403082">
                  <a:extLst>
                    <a:ext uri="{9D8B030D-6E8A-4147-A177-3AD203B41FA5}">
                      <a16:colId xmlns:a16="http://schemas.microsoft.com/office/drawing/2014/main" val="3827758413"/>
                    </a:ext>
                  </a:extLst>
                </a:gridCol>
                <a:gridCol w="2382272">
                  <a:extLst>
                    <a:ext uri="{9D8B030D-6E8A-4147-A177-3AD203B41FA5}">
                      <a16:colId xmlns:a16="http://schemas.microsoft.com/office/drawing/2014/main" val="1254539448"/>
                    </a:ext>
                  </a:extLst>
                </a:gridCol>
              </a:tblGrid>
              <a:tr h="487176">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م</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أصحاب المصلحة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ماذا يريدون منا؟</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الاهتمام</a:t>
                      </a:r>
                      <a:endParaRPr lang="en-US" sz="1400" b="1" dirty="0">
                        <a:solidFill>
                          <a:srgbClr val="4D4D4D"/>
                        </a:solidFill>
                        <a:effectLst/>
                        <a:latin typeface="Sakkal Majalla" panose="02000000000000000000" pitchFamily="2" charset="-78"/>
                        <a:cs typeface="Sakkal Majalla" panose="02000000000000000000" pitchFamily="2" charset="-78"/>
                      </a:endParaRPr>
                    </a:p>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عالي/منخفض</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التأثير</a:t>
                      </a:r>
                      <a:endParaRPr lang="en-US" sz="1400" b="1" dirty="0">
                        <a:solidFill>
                          <a:srgbClr val="4D4D4D"/>
                        </a:solidFill>
                        <a:effectLst/>
                        <a:latin typeface="Sakkal Majalla" panose="02000000000000000000" pitchFamily="2" charset="-78"/>
                        <a:cs typeface="Sakkal Majalla" panose="02000000000000000000" pitchFamily="2" charset="-78"/>
                      </a:endParaRPr>
                    </a:p>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عالي/منخفض</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tc>
                <a:tc>
                  <a:txBody>
                    <a:bodyPr/>
                    <a:lstStyle/>
                    <a:p>
                      <a:pPr marL="0" marR="0" algn="ctr" rtl="1">
                        <a:lnSpc>
                          <a:spcPct val="107000"/>
                        </a:lnSpc>
                        <a:spcBef>
                          <a:spcPts val="0"/>
                        </a:spcBef>
                        <a:spcAft>
                          <a:spcPts val="800"/>
                        </a:spcAft>
                      </a:pPr>
                      <a:r>
                        <a:rPr lang="ar-SA" sz="1000" b="0" dirty="0">
                          <a:solidFill>
                            <a:srgbClr val="4D4D4D"/>
                          </a:solidFill>
                          <a:effectLst/>
                          <a:latin typeface="Sakkal Majalla" panose="02000000000000000000" pitchFamily="2" charset="-78"/>
                          <a:cs typeface="Sakkal Majalla" panose="02000000000000000000" pitchFamily="2" charset="-78"/>
                        </a:rPr>
                        <a:t>ماذا نريد منهم</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806739819"/>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1</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مجلس الإدارة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انجاز الخطة التشغيلية والإستراتيجية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متابعة العمل  -  المشاركة في وضع الخطة التشغيلية والاستراتيجية واعتمادها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2225359883"/>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2</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الجمعية العمومية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تحقيق أهداف الجمعية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دفع العضوية  - الدعم المالي والمعنوي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3366699549"/>
                  </a:ext>
                </a:extLst>
              </a:tr>
              <a:tr h="334852">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3</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المستفيدون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تقديم الخدمات الجيدة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المصداقية  - التفاعل مع البرامج التنموية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1500189265"/>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4</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المانحون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المصداقية – الشفافية – تقارير إنجاز – المشاريع النوعية – الالتزام بميثاق المشروع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الدعم المالي – الثقة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3194849157"/>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5</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المتبرعون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المصداقية – الشفافية – تقارير إنجاز – المشاريع النوعية – الالتزام بميثاق المشروع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الدعم المالي – الثقة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4251541532"/>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6</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الجهات الاشرافية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الالتزام بالأنظمة – التواصل المستمر والفاعل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تسهيل الأحداث – التفاعل والتوجيه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2918609220"/>
                  </a:ext>
                </a:extLst>
              </a:tr>
              <a:tr h="383311">
                <a:tc>
                  <a:txBody>
                    <a:bodyPr/>
                    <a:lstStyle/>
                    <a:p>
                      <a:pPr marL="0" marR="285750" lvl="0" indent="0" algn="r" rtl="0">
                        <a:lnSpc>
                          <a:spcPct val="107000"/>
                        </a:lnSpc>
                        <a:spcBef>
                          <a:spcPts val="0"/>
                        </a:spcBef>
                        <a:spcAft>
                          <a:spcPts val="80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7</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الجهات الحكومية ذات العلاقة ( البلدية – المحافظة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المشاركة المجتمعية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التعاون والدعم اللوجستي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2240337669"/>
                  </a:ext>
                </a:extLst>
              </a:tr>
              <a:tr h="383311">
                <a:tc>
                  <a:txBody>
                    <a:bodyPr/>
                    <a:lstStyle/>
                    <a:p>
                      <a:pPr marL="0" marR="285750" lvl="0" indent="0" algn="r" rtl="0">
                        <a:lnSpc>
                          <a:spcPct val="107000"/>
                        </a:lnSpc>
                        <a:spcBef>
                          <a:spcPts val="0"/>
                        </a:spcBef>
                        <a:spcAft>
                          <a:spcPts val="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8</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العاملون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صلاحيات – بيئة عمل جاذبة – تقدير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الالتزام والانضباط  - العمل بشغف </a:t>
                      </a:r>
                      <a:r>
                        <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الانتماء</a:t>
                      </a:r>
                    </a:p>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تنفيذ الخطط بجودة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2955020210"/>
                  </a:ext>
                </a:extLst>
              </a:tr>
              <a:tr h="383311">
                <a:tc>
                  <a:txBody>
                    <a:bodyPr/>
                    <a:lstStyle/>
                    <a:p>
                      <a:pPr marL="0" marR="285750" lvl="0" indent="0" algn="r" rtl="0">
                        <a:lnSpc>
                          <a:spcPct val="107000"/>
                        </a:lnSpc>
                        <a:spcBef>
                          <a:spcPts val="0"/>
                        </a:spcBef>
                        <a:spcAft>
                          <a:spcPts val="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9</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المتطوعون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فرص تطوعية ملائمة – تقدير و احترام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kumimoji="0" lang="ar-SA" sz="1000" b="0" i="0" u="none" strike="noStrike" kern="0" cap="none" spc="0" normalizeH="0" baseline="0" noProof="0" dirty="0">
                          <a:ln>
                            <a:noFill/>
                          </a:ln>
                          <a:solidFill>
                            <a:srgbClr val="4D4D4D"/>
                          </a:solidFill>
                          <a:effectLst/>
                          <a:uLnTx/>
                          <a:uFillTx/>
                          <a:latin typeface="Sakkal Majalla" panose="02000000000000000000" pitchFamily="2" charset="-78"/>
                          <a:ea typeface="+mn-ea"/>
                          <a:cs typeface="Sakkal Majalla" panose="02000000000000000000" pitchFamily="2" charset="-78"/>
                          <a:sym typeface="Arial"/>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تنفيذ الفرص بجودة – الالتزام - الانتماء</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1845607078"/>
                  </a:ext>
                </a:extLst>
              </a:tr>
              <a:tr h="383311">
                <a:tc>
                  <a:txBody>
                    <a:bodyPr/>
                    <a:lstStyle/>
                    <a:p>
                      <a:pPr marL="0" marR="285750" lvl="0" indent="0" algn="r" rtl="0">
                        <a:lnSpc>
                          <a:spcPct val="107000"/>
                        </a:lnSpc>
                        <a:spcBef>
                          <a:spcPts val="0"/>
                        </a:spcBef>
                        <a:spcAft>
                          <a:spcPts val="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10</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الجمعيات الشريكة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شراكة فاعلة – شفافية ومصداقية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kumimoji="0" lang="ar-SA" sz="1000" b="0" i="0" u="none" strike="noStrike" kern="0" cap="none" spc="0" normalizeH="0" baseline="0" noProof="0" dirty="0">
                          <a:ln>
                            <a:noFill/>
                          </a:ln>
                          <a:solidFill>
                            <a:srgbClr val="4D4D4D"/>
                          </a:solidFill>
                          <a:effectLst/>
                          <a:uLnTx/>
                          <a:uFillTx/>
                          <a:latin typeface="Sakkal Majalla" panose="02000000000000000000" pitchFamily="2" charset="-78"/>
                          <a:ea typeface="+mn-ea"/>
                          <a:cs typeface="Sakkal Majalla" panose="02000000000000000000" pitchFamily="2" charset="-78"/>
                          <a:sym typeface="Arial"/>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lvl="0" indent="0" algn="ctr" rtl="1">
                        <a:lnSpc>
                          <a:spcPct val="107000"/>
                        </a:lnSpc>
                        <a:spcBef>
                          <a:spcPts val="0"/>
                        </a:spcBef>
                        <a:spcAft>
                          <a:spcPts val="800"/>
                        </a:spcAft>
                        <a:buFont typeface="Symbol" panose="05050102010706020507" pitchFamily="18" charset="2"/>
                        <a:buNone/>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تبادل خبرات – شراكة فاعلة – تبادل بيانات – شفافية ومصداقية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487815313"/>
                  </a:ext>
                </a:extLst>
              </a:tr>
              <a:tr h="383311">
                <a:tc>
                  <a:txBody>
                    <a:bodyPr/>
                    <a:lstStyle/>
                    <a:p>
                      <a:pPr marL="0" marR="285750" lvl="0" indent="0" algn="r" rtl="0">
                        <a:lnSpc>
                          <a:spcPct val="107000"/>
                        </a:lnSpc>
                        <a:spcBef>
                          <a:spcPts val="0"/>
                        </a:spcBef>
                        <a:spcAft>
                          <a:spcPts val="0"/>
                        </a:spcAft>
                        <a:buFont typeface="+mj-lt"/>
                        <a:buNone/>
                      </a:pPr>
                      <a:r>
                        <a:rPr lang="en-US" sz="1400" b="1" dirty="0">
                          <a:solidFill>
                            <a:srgbClr val="4D4D4D"/>
                          </a:solidFill>
                          <a:effectLst/>
                          <a:latin typeface="Sakkal Majalla" panose="02000000000000000000" pitchFamily="2" charset="-78"/>
                          <a:cs typeface="Sakkal Majalla" panose="02000000000000000000" pitchFamily="2" charset="-78"/>
                        </a:rPr>
                        <a:t> 11</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المجتمع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100" b="0" dirty="0">
                          <a:solidFill>
                            <a:srgbClr val="4D4D4D"/>
                          </a:solidFill>
                          <a:effectLst/>
                          <a:latin typeface="Sakkal Majalla" panose="02000000000000000000" pitchFamily="2" charset="-78"/>
                          <a:cs typeface="Sakkal Majalla" panose="02000000000000000000" pitchFamily="2" charset="-78"/>
                        </a:rPr>
                        <a:t> </a:t>
                      </a:r>
                      <a:r>
                        <a:rPr lang="ar-SA" sz="1100" b="0" dirty="0">
                          <a:solidFill>
                            <a:srgbClr val="4D4D4D"/>
                          </a:solidFill>
                          <a:effectLst/>
                          <a:latin typeface="Sakkal Majalla" panose="02000000000000000000" pitchFamily="2" charset="-78"/>
                          <a:cs typeface="Sakkal Majalla" panose="02000000000000000000" pitchFamily="2" charset="-78"/>
                        </a:rPr>
                        <a:t>مصداقية – شفافية – أثر واضح – تواصل فعال – إقناع </a:t>
                      </a:r>
                      <a:endParaRPr lang="en-US" sz="11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lang="en-US" sz="1000" b="0" dirty="0">
                          <a:solidFill>
                            <a:srgbClr val="4D4D4D"/>
                          </a:solidFill>
                          <a:effectLst/>
                          <a:latin typeface="Sakkal Majalla" panose="02000000000000000000" pitchFamily="2" charset="-78"/>
                          <a:cs typeface="Sakkal Majalla" panose="02000000000000000000" pitchFamily="2" charset="-78"/>
                        </a:rPr>
                        <a:t> </a:t>
                      </a:r>
                      <a:r>
                        <a:rPr lang="ar-SA" sz="1000" b="0" dirty="0">
                          <a:solidFill>
                            <a:srgbClr val="4D4D4D"/>
                          </a:solidFill>
                          <a:effectLst/>
                          <a:latin typeface="Sakkal Majalla" panose="02000000000000000000" pitchFamily="2" charset="-78"/>
                          <a:cs typeface="Sakkal Majalla" panose="02000000000000000000" pitchFamily="2" charset="-78"/>
                        </a:rPr>
                        <a:t>منخفض</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0" marR="0" algn="ctr" rtl="1">
                        <a:lnSpc>
                          <a:spcPct val="107000"/>
                        </a:lnSpc>
                        <a:spcBef>
                          <a:spcPts val="0"/>
                        </a:spcBef>
                        <a:spcAft>
                          <a:spcPts val="800"/>
                        </a:spcAft>
                      </a:pPr>
                      <a:r>
                        <a:rPr kumimoji="0" lang="ar-SA" sz="1000" b="0" i="0" u="none" strike="noStrike" kern="0" cap="none" spc="0" normalizeH="0" baseline="0" noProof="0" dirty="0">
                          <a:ln>
                            <a:noFill/>
                          </a:ln>
                          <a:solidFill>
                            <a:srgbClr val="4D4D4D"/>
                          </a:solidFill>
                          <a:effectLst/>
                          <a:uLnTx/>
                          <a:uFillTx/>
                          <a:latin typeface="Sakkal Majalla" panose="02000000000000000000" pitchFamily="2" charset="-78"/>
                          <a:ea typeface="+mn-ea"/>
                          <a:cs typeface="Sakkal Majalla" panose="02000000000000000000" pitchFamily="2" charset="-78"/>
                          <a:sym typeface="Arial"/>
                        </a:rPr>
                        <a:t>عالي</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tc>
                  <a:txBody>
                    <a:bodyPr/>
                    <a:lstStyle/>
                    <a:p>
                      <a:pPr marL="457200" marR="0" algn="ctr" rtl="1">
                        <a:lnSpc>
                          <a:spcPct val="107000"/>
                        </a:lnSpc>
                        <a:spcBef>
                          <a:spcPts val="0"/>
                        </a:spcBef>
                        <a:spcAft>
                          <a:spcPts val="800"/>
                        </a:spcAft>
                      </a:pPr>
                      <a:r>
                        <a:rPr lang="ar-SA"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دعم قضية الجمعية – دعم مالي </a:t>
                      </a:r>
                      <a:endParaRPr lang="en-US" sz="1000" b="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29402" marR="29402" marT="0" marB="0" anchor="ctr"/>
                </a:tc>
                <a:extLst>
                  <a:ext uri="{0D108BD9-81ED-4DB2-BD59-A6C34878D82A}">
                    <a16:rowId xmlns:a16="http://schemas.microsoft.com/office/drawing/2014/main" val="2472722239"/>
                  </a:ext>
                </a:extLst>
              </a:tr>
            </a:tbl>
          </a:graphicData>
        </a:graphic>
      </p:graphicFrame>
    </p:spTree>
    <p:extLst>
      <p:ext uri="{BB962C8B-B14F-4D97-AF65-F5344CB8AC3E}">
        <p14:creationId xmlns:p14="http://schemas.microsoft.com/office/powerpoint/2010/main" val="190596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C1A8F6-353B-8E42-26FF-30BD3ED949E9}"/>
              </a:ext>
            </a:extLst>
          </p:cNvPr>
          <p:cNvSpPr>
            <a:spLocks noGrp="1"/>
          </p:cNvSpPr>
          <p:nvPr>
            <p:ph type="body" sz="quarter" idx="10"/>
          </p:nvPr>
        </p:nvSpPr>
        <p:spPr/>
        <p:txBody>
          <a:bodyPr/>
          <a:lstStyle/>
          <a:p>
            <a:r>
              <a:rPr lang="ar-EG" dirty="0"/>
              <a:t>الاهتمام</a:t>
            </a:r>
            <a:endParaRPr lang="en-US" dirty="0"/>
          </a:p>
        </p:txBody>
      </p:sp>
      <p:sp>
        <p:nvSpPr>
          <p:cNvPr id="4" name="TextBox 3">
            <a:extLst>
              <a:ext uri="{FF2B5EF4-FFF2-40B4-BE49-F238E27FC236}">
                <a16:creationId xmlns:a16="http://schemas.microsoft.com/office/drawing/2014/main" id="{2CD81AB8-4DA0-59A4-C4E5-90F4C92C5D00}"/>
              </a:ext>
            </a:extLst>
          </p:cNvPr>
          <p:cNvSpPr txBox="1"/>
          <p:nvPr/>
        </p:nvSpPr>
        <p:spPr>
          <a:xfrm>
            <a:off x="5100320" y="1604074"/>
            <a:ext cx="6096000" cy="790473"/>
          </a:xfrm>
          <a:prstGeom prst="rect">
            <a:avLst/>
          </a:prstGeom>
          <a:noFill/>
        </p:spPr>
        <p:txBody>
          <a:bodyPr wrap="square">
            <a:spAutoFit/>
          </a:bodyPr>
          <a:lstStyle/>
          <a:p>
            <a:pPr marL="0" marR="0" algn="r" rtl="1">
              <a:spcBef>
                <a:spcPts val="0"/>
              </a:spcBef>
              <a:spcAft>
                <a:spcPts val="800"/>
              </a:spcAft>
            </a:pPr>
            <a:r>
              <a:rPr lang="ar-SA" sz="18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استعراض تاريخ الجمعية وإنجازاتها.</a:t>
            </a:r>
            <a:endParaRPr lang="en-US" sz="20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0" algn="r" rtl="1">
              <a:lnSpc>
                <a:spcPct val="115000"/>
              </a:lnSpc>
              <a:spcBef>
                <a:spcPts val="0"/>
              </a:spcBef>
              <a:spcAft>
                <a:spcPts val="800"/>
              </a:spcAft>
            </a:pPr>
            <a:r>
              <a:rPr lang="ar-SA" sz="18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إنجازاتها:</a:t>
            </a:r>
            <a:endParaRPr lang="en-US" sz="20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p:txBody>
      </p:sp>
      <p:sp>
        <p:nvSpPr>
          <p:cNvPr id="6" name="TextBox 5">
            <a:extLst>
              <a:ext uri="{FF2B5EF4-FFF2-40B4-BE49-F238E27FC236}">
                <a16:creationId xmlns:a16="http://schemas.microsoft.com/office/drawing/2014/main" id="{03CF1B47-DB7E-5D2D-23D3-FF91966F69E0}"/>
              </a:ext>
            </a:extLst>
          </p:cNvPr>
          <p:cNvSpPr txBox="1"/>
          <p:nvPr/>
        </p:nvSpPr>
        <p:spPr>
          <a:xfrm>
            <a:off x="5100320" y="2975941"/>
            <a:ext cx="6096000" cy="1253164"/>
          </a:xfrm>
          <a:prstGeom prst="rect">
            <a:avLst/>
          </a:prstGeom>
          <a:noFill/>
        </p:spPr>
        <p:txBody>
          <a:bodyPr wrap="square">
            <a:spAutoFit/>
          </a:bodyPr>
          <a:lstStyle/>
          <a:p>
            <a:pPr marL="342900" marR="0" lvl="0" indent="-342900" algn="r" rtl="1">
              <a:lnSpc>
                <a:spcPct val="115000"/>
              </a:lnSpc>
              <a:spcBef>
                <a:spcPts val="0"/>
              </a:spcBef>
              <a:spcAft>
                <a:spcPts val="800"/>
              </a:spcAft>
              <a:buFont typeface="+mj-lt"/>
              <a:buAutoNum type="arabicPeriod"/>
            </a:pPr>
            <a:r>
              <a:rPr lang="ar-SA" sz="1800" b="1"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الجمعية جديدة ولم تشرع بالعمل بعد.</a:t>
            </a:r>
            <a:endParaRPr lang="en-US" sz="1800" b="1"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R="0" lvl="0" algn="r" rtl="1">
              <a:lnSpc>
                <a:spcPct val="115000"/>
              </a:lnSpc>
              <a:spcBef>
                <a:spcPts val="0"/>
              </a:spcBef>
              <a:spcAft>
                <a:spcPts val="800"/>
              </a:spcAft>
            </a:pPr>
            <a:endParaRPr lang="en-US" sz="1800" b="1"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L="0" marR="0" algn="r" rtl="1" fontAlgn="base">
              <a:lnSpc>
                <a:spcPct val="115000"/>
              </a:lnSpc>
              <a:spcBef>
                <a:spcPts val="0"/>
              </a:spcBef>
              <a:spcAft>
                <a:spcPts val="800"/>
              </a:spcAft>
            </a:pPr>
            <a:r>
              <a:rPr lang="ar-SA" sz="1800" b="1"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800" b="1"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p:txBody>
      </p:sp>
    </p:spTree>
    <p:extLst>
      <p:ext uri="{BB962C8B-B14F-4D97-AF65-F5344CB8AC3E}">
        <p14:creationId xmlns:p14="http://schemas.microsoft.com/office/powerpoint/2010/main" val="13625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2B446-FDE3-6C66-5CA8-EDBA70C4FD75}"/>
              </a:ext>
            </a:extLst>
          </p:cNvPr>
          <p:cNvSpPr>
            <a:spLocks noGrp="1"/>
          </p:cNvSpPr>
          <p:nvPr>
            <p:ph type="body" sz="quarter" idx="10"/>
          </p:nvPr>
        </p:nvSpPr>
        <p:spPr>
          <a:xfrm>
            <a:off x="4124960" y="741363"/>
            <a:ext cx="7478078" cy="452437"/>
          </a:xfrm>
        </p:spPr>
        <p:txBody>
          <a:bodyPr/>
          <a:lstStyle/>
          <a:p>
            <a:r>
              <a:rPr lang="ar-EG" dirty="0"/>
              <a:t>تقييم الجمعية على معايير النموذج الثماني</a:t>
            </a:r>
            <a:endParaRPr lang="en-US" dirty="0"/>
          </a:p>
        </p:txBody>
      </p:sp>
      <p:graphicFrame>
        <p:nvGraphicFramePr>
          <p:cNvPr id="3" name="Table 2">
            <a:extLst>
              <a:ext uri="{FF2B5EF4-FFF2-40B4-BE49-F238E27FC236}">
                <a16:creationId xmlns:a16="http://schemas.microsoft.com/office/drawing/2014/main" id="{C9574278-18E2-5060-44FD-3FED5DD59983}"/>
              </a:ext>
            </a:extLst>
          </p:cNvPr>
          <p:cNvGraphicFramePr>
            <a:graphicFrameLocks noGrp="1"/>
          </p:cNvGraphicFramePr>
          <p:nvPr>
            <p:extLst>
              <p:ext uri="{D42A27DB-BD31-4B8C-83A1-F6EECF244321}">
                <p14:modId xmlns:p14="http://schemas.microsoft.com/office/powerpoint/2010/main" val="2155885853"/>
              </p:ext>
            </p:extLst>
          </p:nvPr>
        </p:nvGraphicFramePr>
        <p:xfrm>
          <a:off x="1308848" y="2001520"/>
          <a:ext cx="8853692" cy="3968973"/>
        </p:xfrm>
        <a:graphic>
          <a:graphicData uri="http://schemas.openxmlformats.org/drawingml/2006/table">
            <a:tbl>
              <a:tblPr rtl="1" bandRow="1">
                <a:tableStyleId>{073A0DAA-6AF3-43AB-8588-CEC1D06C72B9}</a:tableStyleId>
              </a:tblPr>
              <a:tblGrid>
                <a:gridCol w="492180">
                  <a:extLst>
                    <a:ext uri="{9D8B030D-6E8A-4147-A177-3AD203B41FA5}">
                      <a16:colId xmlns:a16="http://schemas.microsoft.com/office/drawing/2014/main" val="2501617034"/>
                    </a:ext>
                  </a:extLst>
                </a:gridCol>
                <a:gridCol w="1822167">
                  <a:extLst>
                    <a:ext uri="{9D8B030D-6E8A-4147-A177-3AD203B41FA5}">
                      <a16:colId xmlns:a16="http://schemas.microsoft.com/office/drawing/2014/main" val="2076655135"/>
                    </a:ext>
                  </a:extLst>
                </a:gridCol>
                <a:gridCol w="6539345">
                  <a:extLst>
                    <a:ext uri="{9D8B030D-6E8A-4147-A177-3AD203B41FA5}">
                      <a16:colId xmlns:a16="http://schemas.microsoft.com/office/drawing/2014/main" val="3596830018"/>
                    </a:ext>
                  </a:extLst>
                </a:gridCol>
              </a:tblGrid>
              <a:tr h="440997">
                <a:tc>
                  <a:txBody>
                    <a:bodyPr/>
                    <a:lstStyle/>
                    <a:p>
                      <a:pPr marL="0" marR="0" algn="ctr" rtl="1">
                        <a:lnSpc>
                          <a:spcPct val="115000"/>
                        </a:lnSpc>
                        <a:spcBef>
                          <a:spcPts val="0"/>
                        </a:spcBef>
                        <a:spcAft>
                          <a:spcPts val="800"/>
                        </a:spcAft>
                      </a:pPr>
                      <a:r>
                        <a:rPr lang="ar-SA" sz="1600" b="1" dirty="0">
                          <a:solidFill>
                            <a:srgbClr val="4D4D4D"/>
                          </a:solidFill>
                          <a:effectLst/>
                          <a:latin typeface="Sakkal Majalla" panose="02000000000000000000" pitchFamily="2" charset="-78"/>
                          <a:cs typeface="Sakkal Majalla" panose="02000000000000000000" pitchFamily="2" charset="-78"/>
                        </a:rPr>
                        <a:t>م</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600" b="1" dirty="0">
                          <a:solidFill>
                            <a:srgbClr val="4D4D4D"/>
                          </a:solidFill>
                          <a:effectLst/>
                          <a:latin typeface="Sakkal Majalla" panose="02000000000000000000" pitchFamily="2" charset="-78"/>
                          <a:cs typeface="Sakkal Majalla" panose="02000000000000000000" pitchFamily="2" charset="-78"/>
                        </a:rPr>
                        <a:t>المجال</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600" b="1" dirty="0">
                          <a:solidFill>
                            <a:srgbClr val="4D4D4D"/>
                          </a:solidFill>
                          <a:effectLst/>
                          <a:latin typeface="Sakkal Majalla" panose="02000000000000000000" pitchFamily="2" charset="-78"/>
                          <a:cs typeface="Sakkal Majalla" panose="02000000000000000000" pitchFamily="2" charset="-78"/>
                        </a:rPr>
                        <a:t>التقييم</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2887645419"/>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1</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الخدمة</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لم تنفذ الجمعية أي خدمات حتى الان لأنها جديدة.</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3836741274"/>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2</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الاستدامة</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لا تملك الجمعية أي موارد مالية سوى ( المنحة التأسيسية (100 الف ريال) .</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3890083808"/>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3</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الشراكات</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للجمعية شراكات محدودة مع جمعية البر بالليث وجمعية الايتام بالليث.</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43150682"/>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4</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التطوع</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لم </a:t>
                      </a:r>
                      <a:r>
                        <a:rPr lang="ar-SA" sz="1600" dirty="0" err="1">
                          <a:solidFill>
                            <a:srgbClr val="4D4D4D"/>
                          </a:solidFill>
                          <a:effectLst/>
                          <a:latin typeface="Sakkal Majalla" panose="02000000000000000000" pitchFamily="2" charset="-78"/>
                          <a:cs typeface="Sakkal Majalla" panose="02000000000000000000" pitchFamily="2" charset="-78"/>
                        </a:rPr>
                        <a:t>تبداء</a:t>
                      </a:r>
                      <a:r>
                        <a:rPr lang="ar-SA" sz="1600" dirty="0">
                          <a:solidFill>
                            <a:srgbClr val="4D4D4D"/>
                          </a:solidFill>
                          <a:effectLst/>
                          <a:latin typeface="Sakkal Majalla" panose="02000000000000000000" pitchFamily="2" charset="-78"/>
                          <a:cs typeface="Sakkal Majalla" panose="02000000000000000000" pitchFamily="2" charset="-78"/>
                        </a:rPr>
                        <a:t> الجمعية بنشر فرص تطوعية حتى الان نظرا لحداثتها.</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1446500458"/>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5</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الموارد البشرية</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يوجد موظف واحد فقط في الجمعية ( سكرتير).</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2333873787"/>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6</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السمعة</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تسعى الجمعية لبناء سمعة وصورة ذهنية إيجابية عنها.</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3436424414"/>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7</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الأتمتة</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تمتلك الجمعية نظام الكتروني ( رافد ) وبداء العمل عليه.</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3007884132"/>
                  </a:ext>
                </a:extLst>
              </a:tr>
              <a:tr h="440997">
                <a:tc>
                  <a:txBody>
                    <a:bodyPr/>
                    <a:lstStyle/>
                    <a:p>
                      <a:pPr marL="0" marR="0" algn="ctr" rtl="1">
                        <a:lnSpc>
                          <a:spcPct val="115000"/>
                        </a:lnSpc>
                        <a:spcBef>
                          <a:spcPts val="0"/>
                        </a:spcBef>
                        <a:spcAft>
                          <a:spcPts val="800"/>
                        </a:spcAft>
                      </a:pPr>
                      <a:r>
                        <a:rPr lang="en-US" sz="1400" dirty="0">
                          <a:solidFill>
                            <a:srgbClr val="4D4D4D"/>
                          </a:solidFill>
                          <a:effectLst/>
                          <a:latin typeface="Sakkal Majalla" panose="02000000000000000000" pitchFamily="2" charset="-78"/>
                          <a:cs typeface="Sakkal Majalla" panose="02000000000000000000" pitchFamily="2" charset="-78"/>
                        </a:rPr>
                        <a:t>8</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15000"/>
                        </a:lnSpc>
                        <a:spcBef>
                          <a:spcPts val="0"/>
                        </a:spcBef>
                        <a:spcAft>
                          <a:spcPts val="800"/>
                        </a:spcAft>
                      </a:pPr>
                      <a:r>
                        <a:rPr lang="ar-SA" sz="1400" dirty="0">
                          <a:solidFill>
                            <a:srgbClr val="4D4D4D"/>
                          </a:solidFill>
                          <a:effectLst/>
                          <a:latin typeface="Sakkal Majalla" panose="02000000000000000000" pitchFamily="2" charset="-78"/>
                          <a:cs typeface="Sakkal Majalla" panose="02000000000000000000" pitchFamily="2" charset="-78"/>
                        </a:rPr>
                        <a:t>التميز</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15000"/>
                        </a:lnSpc>
                        <a:spcBef>
                          <a:spcPts val="0"/>
                        </a:spcBef>
                        <a:spcAft>
                          <a:spcPts val="800"/>
                        </a:spcAft>
                      </a:pPr>
                      <a:r>
                        <a:rPr lang="en-US" sz="1600" dirty="0">
                          <a:solidFill>
                            <a:srgbClr val="4D4D4D"/>
                          </a:solidFill>
                          <a:effectLst/>
                          <a:latin typeface="Sakkal Majalla" panose="02000000000000000000" pitchFamily="2" charset="-78"/>
                          <a:cs typeface="Sakkal Majalla" panose="02000000000000000000" pitchFamily="2" charset="-78"/>
                        </a:rPr>
                        <a:t> </a:t>
                      </a:r>
                      <a:r>
                        <a:rPr lang="ar-SA" sz="1600" dirty="0">
                          <a:solidFill>
                            <a:srgbClr val="4D4D4D"/>
                          </a:solidFill>
                          <a:effectLst/>
                          <a:latin typeface="Sakkal Majalla" panose="02000000000000000000" pitchFamily="2" charset="-78"/>
                          <a:cs typeface="Sakkal Majalla" panose="02000000000000000000" pitchFamily="2" charset="-78"/>
                        </a:rPr>
                        <a:t>بمشاركة الجمعية في مخيم الاحتضان تكون حققت قفزة في البناء المؤسسي والإداري للجمعية.</a:t>
                      </a:r>
                      <a:endPar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2447614347"/>
                  </a:ext>
                </a:extLst>
              </a:tr>
            </a:tbl>
          </a:graphicData>
        </a:graphic>
      </p:graphicFrame>
    </p:spTree>
    <p:extLst>
      <p:ext uri="{BB962C8B-B14F-4D97-AF65-F5344CB8AC3E}">
        <p14:creationId xmlns:p14="http://schemas.microsoft.com/office/powerpoint/2010/main" val="3881990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CF4CB-5D4E-1523-03BD-A35B46478714}"/>
              </a:ext>
            </a:extLst>
          </p:cNvPr>
          <p:cNvSpPr>
            <a:spLocks noGrp="1"/>
          </p:cNvSpPr>
          <p:nvPr>
            <p:ph type="body" sz="quarter" idx="10"/>
          </p:nvPr>
        </p:nvSpPr>
        <p:spPr>
          <a:xfrm>
            <a:off x="1849120" y="741363"/>
            <a:ext cx="9753918" cy="452437"/>
          </a:xfrm>
        </p:spPr>
        <p:txBody>
          <a:bodyPr/>
          <a:lstStyle/>
          <a:p>
            <a:r>
              <a:rPr lang="ar-EG" dirty="0"/>
              <a:t>تحديد المستفيدين وحاجاتهم التنموية وكيفية تحقيقها</a:t>
            </a:r>
            <a:endParaRPr lang="en-US" dirty="0"/>
          </a:p>
        </p:txBody>
      </p:sp>
      <p:graphicFrame>
        <p:nvGraphicFramePr>
          <p:cNvPr id="3" name="Table 2">
            <a:extLst>
              <a:ext uri="{FF2B5EF4-FFF2-40B4-BE49-F238E27FC236}">
                <a16:creationId xmlns:a16="http://schemas.microsoft.com/office/drawing/2014/main" id="{300A933E-1471-155C-B2C9-376A662F3A0B}"/>
              </a:ext>
            </a:extLst>
          </p:cNvPr>
          <p:cNvGraphicFramePr>
            <a:graphicFrameLocks noGrp="1"/>
          </p:cNvGraphicFramePr>
          <p:nvPr>
            <p:extLst>
              <p:ext uri="{D42A27DB-BD31-4B8C-83A1-F6EECF244321}">
                <p14:modId xmlns:p14="http://schemas.microsoft.com/office/powerpoint/2010/main" val="1769784456"/>
              </p:ext>
            </p:extLst>
          </p:nvPr>
        </p:nvGraphicFramePr>
        <p:xfrm>
          <a:off x="1476976" y="1952514"/>
          <a:ext cx="9511551" cy="3766820"/>
        </p:xfrm>
        <a:graphic>
          <a:graphicData uri="http://schemas.openxmlformats.org/drawingml/2006/table">
            <a:tbl>
              <a:tblPr rtl="1" bandRow="1">
                <a:tableStyleId>{073A0DAA-6AF3-43AB-8588-CEC1D06C72B9}</a:tableStyleId>
              </a:tblPr>
              <a:tblGrid>
                <a:gridCol w="3170517">
                  <a:extLst>
                    <a:ext uri="{9D8B030D-6E8A-4147-A177-3AD203B41FA5}">
                      <a16:colId xmlns:a16="http://schemas.microsoft.com/office/drawing/2014/main" val="3077122874"/>
                    </a:ext>
                  </a:extLst>
                </a:gridCol>
                <a:gridCol w="3170517">
                  <a:extLst>
                    <a:ext uri="{9D8B030D-6E8A-4147-A177-3AD203B41FA5}">
                      <a16:colId xmlns:a16="http://schemas.microsoft.com/office/drawing/2014/main" val="2899533724"/>
                    </a:ext>
                  </a:extLst>
                </a:gridCol>
                <a:gridCol w="3170517">
                  <a:extLst>
                    <a:ext uri="{9D8B030D-6E8A-4147-A177-3AD203B41FA5}">
                      <a16:colId xmlns:a16="http://schemas.microsoft.com/office/drawing/2014/main" val="3763518798"/>
                    </a:ext>
                  </a:extLst>
                </a:gridCol>
              </a:tblGrid>
              <a:tr h="597408">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الفئة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الاحتياجات التنموية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وسائل التحقيق</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2963565163"/>
                  </a:ext>
                </a:extLst>
              </a:tr>
              <a:tr h="597408">
                <a:tc>
                  <a:txBody>
                    <a:bodyPr/>
                    <a:lstStyle/>
                    <a:p>
                      <a:pPr marL="0" marR="0" algn="ctr" rtl="1">
                        <a:lnSpc>
                          <a:spcPct val="150000"/>
                        </a:lnSpc>
                        <a:spcBef>
                          <a:spcPts val="0"/>
                        </a:spcBef>
                        <a:spcAft>
                          <a:spcPts val="800"/>
                        </a:spcAft>
                      </a:pPr>
                      <a:r>
                        <a:rPr lang="ar-SA" sz="1400" dirty="0">
                          <a:solidFill>
                            <a:srgbClr val="4D4D4D"/>
                          </a:solidFill>
                          <a:effectLst/>
                          <a:latin typeface="Readex Pro" pitchFamily="2" charset="-78"/>
                          <a:cs typeface="Readex Pro" pitchFamily="2" charset="-78"/>
                        </a:rPr>
                        <a:t> </a:t>
                      </a:r>
                      <a:endParaRPr lang="en-US" sz="1400" dirty="0">
                        <a:solidFill>
                          <a:srgbClr val="4D4D4D"/>
                        </a:solidFill>
                        <a:effectLst/>
                        <a:latin typeface="Readex Pro" pitchFamily="2" charset="-78"/>
                        <a:cs typeface="Readex Pro" pitchFamily="2" charset="-78"/>
                      </a:endParaRPr>
                    </a:p>
                    <a:p>
                      <a:pPr marL="0" marR="0" algn="ctr" rtl="1">
                        <a:lnSpc>
                          <a:spcPct val="150000"/>
                        </a:lnSpc>
                        <a:spcBef>
                          <a:spcPts val="0"/>
                        </a:spcBef>
                        <a:spcAft>
                          <a:spcPts val="800"/>
                        </a:spcAft>
                      </a:pPr>
                      <a:r>
                        <a:rPr lang="ar-SA" sz="1400" dirty="0">
                          <a:solidFill>
                            <a:srgbClr val="4D4D4D"/>
                          </a:solidFill>
                          <a:effectLst/>
                          <a:latin typeface="Readex Pro" pitchFamily="2" charset="-78"/>
                          <a:cs typeface="Readex Pro" pitchFamily="2" charset="-78"/>
                        </a:rPr>
                        <a:t>الأسر </a:t>
                      </a:r>
                      <a:r>
                        <a:rPr lang="ar-SA" sz="1400" dirty="0" err="1">
                          <a:solidFill>
                            <a:srgbClr val="4D4D4D"/>
                          </a:solidFill>
                          <a:effectLst/>
                          <a:latin typeface="Readex Pro" pitchFamily="2" charset="-78"/>
                          <a:cs typeface="Readex Pro" pitchFamily="2" charset="-78"/>
                        </a:rPr>
                        <a:t>الضمانية</a:t>
                      </a:r>
                      <a:endParaRPr lang="en-US" sz="1400" dirty="0">
                        <a:solidFill>
                          <a:srgbClr val="4D4D4D"/>
                        </a:solidFill>
                        <a:effectLst/>
                        <a:latin typeface="Readex Pro" pitchFamily="2" charset="-78"/>
                        <a:cs typeface="Readex Pro" pitchFamily="2" charset="-78"/>
                      </a:endParaRPr>
                    </a:p>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endParaRPr lang="en-US" sz="1400" dirty="0">
                        <a:solidFill>
                          <a:srgbClr val="4D4D4D"/>
                        </a:solidFill>
                        <a:effectLst/>
                        <a:latin typeface="Readex Pro" pitchFamily="2" charset="-78"/>
                        <a:ea typeface="Calibri" panose="020F0502020204030204" pitchFamily="34" charset="0"/>
                        <a:cs typeface="Readex Pro" pitchFamily="2" charset="-78"/>
                      </a:endParaRPr>
                    </a:p>
                  </a:txBody>
                  <a:tcPr marL="68580" marR="68580" marT="0" marB="0" anchor="ctr"/>
                </a:tc>
                <a:tc>
                  <a:txBody>
                    <a:bodyPr/>
                    <a:lstStyle/>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r>
                        <a:rPr lang="ar-SA" sz="1400" dirty="0">
                          <a:solidFill>
                            <a:srgbClr val="4D4D4D"/>
                          </a:solidFill>
                          <a:effectLst/>
                          <a:latin typeface="Readex Pro" pitchFamily="2" charset="-78"/>
                          <a:cs typeface="Readex Pro" pitchFamily="2" charset="-78"/>
                        </a:rPr>
                        <a:t>مساكن ملائمة</a:t>
                      </a:r>
                    </a:p>
                    <a:p>
                      <a:pPr marL="0" marR="0" algn="ctr" rtl="1">
                        <a:lnSpc>
                          <a:spcPct val="150000"/>
                        </a:lnSpc>
                        <a:spcBef>
                          <a:spcPts val="0"/>
                        </a:spcBef>
                        <a:spcAft>
                          <a:spcPts val="800"/>
                        </a:spcAft>
                      </a:pPr>
                      <a:r>
                        <a:rPr lang="ar-SA" sz="1400" dirty="0">
                          <a:solidFill>
                            <a:srgbClr val="4D4D4D"/>
                          </a:solidFill>
                          <a:effectLst/>
                          <a:latin typeface="Readex Pro" pitchFamily="2" charset="-78"/>
                          <a:ea typeface="Calibri" panose="020F0502020204030204" pitchFamily="34" charset="0"/>
                          <a:cs typeface="Readex Pro" pitchFamily="2" charset="-78"/>
                        </a:rPr>
                        <a:t>مساعدة في الفواتير</a:t>
                      </a:r>
                    </a:p>
                    <a:p>
                      <a:pPr marL="0" marR="0" algn="ctr" rtl="1">
                        <a:lnSpc>
                          <a:spcPct val="150000"/>
                        </a:lnSpc>
                        <a:spcBef>
                          <a:spcPts val="0"/>
                        </a:spcBef>
                        <a:spcAft>
                          <a:spcPts val="800"/>
                        </a:spcAft>
                      </a:pPr>
                      <a:r>
                        <a:rPr lang="ar-SA" sz="1400" dirty="0">
                          <a:solidFill>
                            <a:srgbClr val="4D4D4D"/>
                          </a:solidFill>
                          <a:effectLst/>
                          <a:latin typeface="Readex Pro" pitchFamily="2" charset="-78"/>
                          <a:ea typeface="Calibri" panose="020F0502020204030204" pitchFamily="34" charset="0"/>
                          <a:cs typeface="Readex Pro" pitchFamily="2" charset="-78"/>
                        </a:rPr>
                        <a:t>مساعدة في الأثاث</a:t>
                      </a:r>
                      <a:endParaRPr lang="en-US" sz="1400" dirty="0">
                        <a:solidFill>
                          <a:srgbClr val="4D4D4D"/>
                        </a:solidFill>
                        <a:effectLst/>
                        <a:latin typeface="Readex Pro" pitchFamily="2" charset="-78"/>
                        <a:ea typeface="Calibri" panose="020F0502020204030204" pitchFamily="34" charset="0"/>
                        <a:cs typeface="Readex Pro" pitchFamily="2" charset="-78"/>
                      </a:endParaRPr>
                    </a:p>
                  </a:txBody>
                  <a:tcPr marL="68580" marR="68580" marT="0" marB="0" anchor="ctr"/>
                </a:tc>
                <a:tc>
                  <a:txBody>
                    <a:bodyPr/>
                    <a:lstStyle/>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r>
                        <a:rPr lang="ar-SA" sz="1400" dirty="0">
                          <a:solidFill>
                            <a:srgbClr val="4D4D4D"/>
                          </a:solidFill>
                          <a:effectLst/>
                          <a:latin typeface="Readex Pro" pitchFamily="2" charset="-78"/>
                          <a:cs typeface="Readex Pro" pitchFamily="2" charset="-78"/>
                        </a:rPr>
                        <a:t>توفير مسكن ملائم</a:t>
                      </a:r>
                    </a:p>
                    <a:p>
                      <a:pPr marL="0" marR="0" algn="ctr" rtl="1">
                        <a:lnSpc>
                          <a:spcPct val="150000"/>
                        </a:lnSpc>
                        <a:spcBef>
                          <a:spcPts val="0"/>
                        </a:spcBef>
                        <a:spcAft>
                          <a:spcPts val="800"/>
                        </a:spcAft>
                      </a:pPr>
                      <a:r>
                        <a:rPr lang="ar-SA" sz="1400" dirty="0">
                          <a:solidFill>
                            <a:srgbClr val="4D4D4D"/>
                          </a:solidFill>
                          <a:effectLst/>
                          <a:latin typeface="Readex Pro" pitchFamily="2" charset="-78"/>
                          <a:cs typeface="Readex Pro" pitchFamily="2" charset="-78"/>
                        </a:rPr>
                        <a:t>تسديد الفواتير</a:t>
                      </a:r>
                    </a:p>
                    <a:p>
                      <a:pPr marL="0" marR="0" algn="ctr" rtl="1">
                        <a:lnSpc>
                          <a:spcPct val="150000"/>
                        </a:lnSpc>
                        <a:spcBef>
                          <a:spcPts val="0"/>
                        </a:spcBef>
                        <a:spcAft>
                          <a:spcPts val="800"/>
                        </a:spcAft>
                      </a:pPr>
                      <a:r>
                        <a:rPr lang="ar-SA" sz="1400" dirty="0">
                          <a:solidFill>
                            <a:srgbClr val="4D4D4D"/>
                          </a:solidFill>
                          <a:effectLst/>
                          <a:latin typeface="Readex Pro" pitchFamily="2" charset="-78"/>
                          <a:ea typeface="Calibri" panose="020F0502020204030204" pitchFamily="34" charset="0"/>
                          <a:cs typeface="Readex Pro" pitchFamily="2" charset="-78"/>
                        </a:rPr>
                        <a:t>توفير أثاث مناسب</a:t>
                      </a:r>
                    </a:p>
                  </a:txBody>
                  <a:tcPr marL="68580" marR="68580" marT="0" marB="0" anchor="ctr"/>
                </a:tc>
                <a:extLst>
                  <a:ext uri="{0D108BD9-81ED-4DB2-BD59-A6C34878D82A}">
                    <a16:rowId xmlns:a16="http://schemas.microsoft.com/office/drawing/2014/main" val="1570968672"/>
                  </a:ext>
                </a:extLst>
              </a:tr>
              <a:tr h="597408">
                <a:tc>
                  <a:txBody>
                    <a:bodyPr/>
                    <a:lstStyle/>
                    <a:p>
                      <a:pPr marL="0" marR="0" algn="ctr" rtl="1">
                        <a:lnSpc>
                          <a:spcPct val="150000"/>
                        </a:lnSpc>
                        <a:spcBef>
                          <a:spcPts val="0"/>
                        </a:spcBef>
                        <a:spcAft>
                          <a:spcPts val="800"/>
                        </a:spcAft>
                      </a:pPr>
                      <a:r>
                        <a:rPr lang="ar-SA" sz="1400" dirty="0">
                          <a:solidFill>
                            <a:srgbClr val="4D4D4D"/>
                          </a:solidFill>
                          <a:effectLst/>
                          <a:latin typeface="Readex Pro" pitchFamily="2" charset="-78"/>
                          <a:cs typeface="Readex Pro" pitchFamily="2" charset="-78"/>
                        </a:rPr>
                        <a:t> </a:t>
                      </a:r>
                      <a:endParaRPr lang="en-US" sz="1400" dirty="0">
                        <a:solidFill>
                          <a:srgbClr val="4D4D4D"/>
                        </a:solidFill>
                        <a:effectLst/>
                        <a:latin typeface="Readex Pro" pitchFamily="2" charset="-78"/>
                        <a:cs typeface="Readex Pro" pitchFamily="2" charset="-78"/>
                      </a:endParaRPr>
                    </a:p>
                    <a:p>
                      <a:pPr marL="0" marR="0" algn="ctr" rtl="1">
                        <a:lnSpc>
                          <a:spcPct val="150000"/>
                        </a:lnSpc>
                        <a:spcBef>
                          <a:spcPts val="0"/>
                        </a:spcBef>
                        <a:spcAft>
                          <a:spcPts val="800"/>
                        </a:spcAft>
                      </a:pPr>
                      <a:r>
                        <a:rPr lang="ar-SA" sz="1400" dirty="0">
                          <a:solidFill>
                            <a:srgbClr val="4D4D4D"/>
                          </a:solidFill>
                          <a:effectLst/>
                          <a:latin typeface="Readex Pro" pitchFamily="2" charset="-78"/>
                          <a:cs typeface="Readex Pro" pitchFamily="2" charset="-78"/>
                        </a:rPr>
                        <a:t>الأسر المحتاجة </a:t>
                      </a:r>
                      <a:br>
                        <a:rPr lang="ar-SA" sz="1400" dirty="0">
                          <a:solidFill>
                            <a:srgbClr val="4D4D4D"/>
                          </a:solidFill>
                          <a:effectLst/>
                          <a:latin typeface="Readex Pro" pitchFamily="2" charset="-78"/>
                          <a:cs typeface="Readex Pro" pitchFamily="2" charset="-78"/>
                        </a:rPr>
                      </a:br>
                      <a:r>
                        <a:rPr lang="ar-SA" sz="1400" dirty="0">
                          <a:solidFill>
                            <a:srgbClr val="4D4D4D"/>
                          </a:solidFill>
                          <a:effectLst/>
                          <a:latin typeface="Readex Pro" pitchFamily="2" charset="-78"/>
                          <a:cs typeface="Readex Pro" pitchFamily="2" charset="-78"/>
                        </a:rPr>
                        <a:t>(أسر الايتام - الأرامل )</a:t>
                      </a:r>
                      <a:endParaRPr lang="en-US" sz="1400" dirty="0">
                        <a:solidFill>
                          <a:srgbClr val="4D4D4D"/>
                        </a:solidFill>
                        <a:effectLst/>
                        <a:latin typeface="Readex Pro" pitchFamily="2" charset="-78"/>
                        <a:cs typeface="Readex Pro" pitchFamily="2" charset="-78"/>
                      </a:endParaRPr>
                    </a:p>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endParaRPr lang="en-US" sz="1400" dirty="0">
                        <a:solidFill>
                          <a:srgbClr val="4D4D4D"/>
                        </a:solidFill>
                        <a:effectLst/>
                        <a:latin typeface="Readex Pro" pitchFamily="2" charset="-78"/>
                        <a:ea typeface="Calibri" panose="020F0502020204030204" pitchFamily="34" charset="0"/>
                        <a:cs typeface="Readex Pro" pitchFamily="2" charset="-78"/>
                      </a:endParaRPr>
                    </a:p>
                  </a:txBody>
                  <a:tcPr marL="68580" marR="68580" marT="0" marB="0" anchor="ctr"/>
                </a:tc>
                <a:tc>
                  <a:txBody>
                    <a:bodyPr/>
                    <a:lstStyle/>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r>
                        <a:rPr lang="ar-SA" sz="1400" dirty="0">
                          <a:solidFill>
                            <a:srgbClr val="4D4D4D"/>
                          </a:solidFill>
                          <a:effectLst/>
                          <a:latin typeface="Readex Pro" pitchFamily="2" charset="-78"/>
                          <a:cs typeface="Readex Pro" pitchFamily="2" charset="-78"/>
                        </a:rPr>
                        <a:t>مساكن ملائمة</a:t>
                      </a:r>
                    </a:p>
                    <a:p>
                      <a:pPr marL="0" marR="0" algn="ctr" rtl="1">
                        <a:lnSpc>
                          <a:spcPct val="150000"/>
                        </a:lnSpc>
                        <a:spcBef>
                          <a:spcPts val="0"/>
                        </a:spcBef>
                        <a:spcAft>
                          <a:spcPts val="800"/>
                        </a:spcAft>
                      </a:pPr>
                      <a:r>
                        <a:rPr lang="ar-SA" sz="1400" dirty="0">
                          <a:solidFill>
                            <a:srgbClr val="4D4D4D"/>
                          </a:solidFill>
                          <a:effectLst/>
                          <a:latin typeface="Readex Pro" pitchFamily="2" charset="-78"/>
                          <a:ea typeface="Calibri" panose="020F0502020204030204" pitchFamily="34" charset="0"/>
                          <a:cs typeface="Readex Pro" pitchFamily="2" charset="-78"/>
                        </a:rPr>
                        <a:t>مساعدة في الفواتير</a:t>
                      </a:r>
                    </a:p>
                  </a:txBody>
                  <a:tcPr marL="68580" marR="68580" marT="0" marB="0" anchor="ctr"/>
                </a:tc>
                <a:tc>
                  <a:txBody>
                    <a:bodyPr/>
                    <a:lstStyle/>
                    <a:p>
                      <a:pPr marL="0" marR="0" algn="ctr" rtl="1">
                        <a:lnSpc>
                          <a:spcPct val="150000"/>
                        </a:lnSpc>
                        <a:spcBef>
                          <a:spcPts val="0"/>
                        </a:spcBef>
                        <a:spcAft>
                          <a:spcPts val="800"/>
                        </a:spcAft>
                      </a:pPr>
                      <a:r>
                        <a:rPr lang="en-US" sz="1400" dirty="0">
                          <a:solidFill>
                            <a:srgbClr val="4D4D4D"/>
                          </a:solidFill>
                          <a:effectLst/>
                          <a:latin typeface="Readex Pro" pitchFamily="2" charset="-78"/>
                          <a:cs typeface="Readex Pro" pitchFamily="2" charset="-78"/>
                        </a:rPr>
                        <a:t> </a:t>
                      </a:r>
                      <a:r>
                        <a:rPr lang="ar-SA" sz="1400" dirty="0">
                          <a:solidFill>
                            <a:srgbClr val="4D4D4D"/>
                          </a:solidFill>
                          <a:effectLst/>
                          <a:latin typeface="Readex Pro" pitchFamily="2" charset="-78"/>
                          <a:cs typeface="Readex Pro" pitchFamily="2" charset="-78"/>
                        </a:rPr>
                        <a:t>تسديد الفواتير</a:t>
                      </a:r>
                    </a:p>
                    <a:p>
                      <a:pPr marL="0" marR="0" algn="ctr" rtl="1">
                        <a:lnSpc>
                          <a:spcPct val="150000"/>
                        </a:lnSpc>
                        <a:spcBef>
                          <a:spcPts val="0"/>
                        </a:spcBef>
                        <a:spcAft>
                          <a:spcPts val="800"/>
                        </a:spcAft>
                      </a:pPr>
                      <a:r>
                        <a:rPr lang="ar-SA" sz="1400" dirty="0">
                          <a:solidFill>
                            <a:srgbClr val="4D4D4D"/>
                          </a:solidFill>
                          <a:effectLst/>
                          <a:latin typeface="Readex Pro" pitchFamily="2" charset="-78"/>
                          <a:ea typeface="Calibri" panose="020F0502020204030204" pitchFamily="34" charset="0"/>
                          <a:cs typeface="Readex Pro" pitchFamily="2" charset="-78"/>
                        </a:rPr>
                        <a:t>توفير أثاث مناسب</a:t>
                      </a:r>
                    </a:p>
                  </a:txBody>
                  <a:tcPr marL="68580" marR="68580" marT="0" marB="0" anchor="ctr"/>
                </a:tc>
                <a:extLst>
                  <a:ext uri="{0D108BD9-81ED-4DB2-BD59-A6C34878D82A}">
                    <a16:rowId xmlns:a16="http://schemas.microsoft.com/office/drawing/2014/main" val="4115956845"/>
                  </a:ext>
                </a:extLst>
              </a:tr>
              <a:tr h="597408">
                <a:tc>
                  <a:txBody>
                    <a:bodyPr/>
                    <a:lstStyle/>
                    <a:p>
                      <a:pPr marL="0" marR="0" algn="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3596993980"/>
                  </a:ext>
                </a:extLst>
              </a:tr>
            </a:tbl>
          </a:graphicData>
        </a:graphic>
      </p:graphicFrame>
    </p:spTree>
    <p:extLst>
      <p:ext uri="{BB962C8B-B14F-4D97-AF65-F5344CB8AC3E}">
        <p14:creationId xmlns:p14="http://schemas.microsoft.com/office/powerpoint/2010/main" val="137676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6BED1E-BADF-CD93-7F7B-E5BF3BF56A0F}"/>
              </a:ext>
            </a:extLst>
          </p:cNvPr>
          <p:cNvSpPr>
            <a:spLocks noGrp="1"/>
          </p:cNvSpPr>
          <p:nvPr>
            <p:ph type="body" sz="quarter" idx="10"/>
          </p:nvPr>
        </p:nvSpPr>
        <p:spPr/>
        <p:txBody>
          <a:bodyPr/>
          <a:lstStyle/>
          <a:p>
            <a:r>
              <a:rPr lang="ar-EG" dirty="0"/>
              <a:t>تقييم الوضع الحالي للجمعية:</a:t>
            </a:r>
            <a:endParaRPr lang="en-US" dirty="0"/>
          </a:p>
        </p:txBody>
      </p:sp>
      <p:sp>
        <p:nvSpPr>
          <p:cNvPr id="12" name="TextBox 11">
            <a:extLst>
              <a:ext uri="{FF2B5EF4-FFF2-40B4-BE49-F238E27FC236}">
                <a16:creationId xmlns:a16="http://schemas.microsoft.com/office/drawing/2014/main" id="{8B1B3C47-7922-99C9-D6A4-50F560F4C1F4}"/>
              </a:ext>
            </a:extLst>
          </p:cNvPr>
          <p:cNvSpPr txBox="1"/>
          <p:nvPr/>
        </p:nvSpPr>
        <p:spPr>
          <a:xfrm>
            <a:off x="5166185" y="1765129"/>
            <a:ext cx="6096000" cy="1391150"/>
          </a:xfrm>
          <a:prstGeom prst="rect">
            <a:avLst/>
          </a:prstGeom>
          <a:noFill/>
        </p:spPr>
        <p:txBody>
          <a:bodyPr wrap="square">
            <a:spAutoFit/>
          </a:bodyPr>
          <a:lstStyle/>
          <a:p>
            <a:pPr marL="342900" marR="228600" lvl="0" indent="-342900" algn="r" rtl="1" fontAlgn="base">
              <a:lnSpc>
                <a:spcPct val="115000"/>
              </a:lnSpc>
              <a:spcBef>
                <a:spcPts val="0"/>
              </a:spcBef>
              <a:spcAft>
                <a:spcPts val="800"/>
              </a:spcAft>
              <a:buFont typeface="+mj-lt"/>
              <a:buAutoNum type="arabicPeriod"/>
              <a:tabLst>
                <a:tab pos="228600" algn="l"/>
              </a:tabLst>
            </a:pPr>
            <a:r>
              <a:rPr lang="en-US"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228600" lvl="0" indent="-342900" algn="r" rtl="1" fontAlgn="base">
              <a:lnSpc>
                <a:spcPct val="115000"/>
              </a:lnSpc>
              <a:spcBef>
                <a:spcPts val="0"/>
              </a:spcBef>
              <a:spcAft>
                <a:spcPts val="800"/>
              </a:spcAft>
              <a:buFont typeface="+mj-lt"/>
              <a:buAutoNum type="arabicPeriod"/>
              <a:tabLst>
                <a:tab pos="228600" algn="l"/>
              </a:tabLst>
            </a:pPr>
            <a:r>
              <a:rPr lang="en-US"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228600" lvl="0" indent="-342900" algn="r" rtl="1" fontAlgn="base">
              <a:lnSpc>
                <a:spcPct val="115000"/>
              </a:lnSpc>
              <a:spcBef>
                <a:spcPts val="0"/>
              </a:spcBef>
              <a:spcAft>
                <a:spcPts val="800"/>
              </a:spcAft>
              <a:buFont typeface="+mj-lt"/>
              <a:buAutoNum type="arabicPeriod"/>
              <a:tabLst>
                <a:tab pos="228600" algn="l"/>
              </a:tabLst>
            </a:pPr>
            <a:r>
              <a:rPr lang="en-US"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228600" lvl="0" indent="-342900" algn="r" rtl="1" fontAlgn="base">
              <a:lnSpc>
                <a:spcPct val="115000"/>
              </a:lnSpc>
              <a:spcBef>
                <a:spcPts val="0"/>
              </a:spcBef>
              <a:spcAft>
                <a:spcPts val="800"/>
              </a:spcAft>
              <a:buFont typeface="+mj-lt"/>
              <a:buAutoNum type="arabicPeriod"/>
              <a:tabLst>
                <a:tab pos="228600" algn="l"/>
              </a:tabLst>
            </a:pPr>
            <a:r>
              <a:rPr lang="en-US"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 </a:t>
            </a:r>
            <a:endParaRPr lang="en-US" sz="16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endParaRPr>
          </a:p>
        </p:txBody>
      </p:sp>
    </p:spTree>
    <p:extLst>
      <p:ext uri="{BB962C8B-B14F-4D97-AF65-F5344CB8AC3E}">
        <p14:creationId xmlns:p14="http://schemas.microsoft.com/office/powerpoint/2010/main" val="314947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21139-4EE8-F92E-B6CA-F7E829774E73}"/>
              </a:ext>
            </a:extLst>
          </p:cNvPr>
          <p:cNvSpPr>
            <a:spLocks noGrp="1"/>
          </p:cNvSpPr>
          <p:nvPr>
            <p:ph type="body" sz="quarter" idx="10"/>
          </p:nvPr>
        </p:nvSpPr>
        <p:spPr/>
        <p:txBody>
          <a:bodyPr/>
          <a:lstStyle/>
          <a:p>
            <a:r>
              <a:rPr lang="ar-EG" dirty="0"/>
              <a:t>التحليل البيئي</a:t>
            </a:r>
            <a:endParaRPr lang="en-US" dirty="0"/>
          </a:p>
        </p:txBody>
      </p:sp>
      <p:sp>
        <p:nvSpPr>
          <p:cNvPr id="4" name="TextBox 3">
            <a:extLst>
              <a:ext uri="{FF2B5EF4-FFF2-40B4-BE49-F238E27FC236}">
                <a16:creationId xmlns:a16="http://schemas.microsoft.com/office/drawing/2014/main" id="{14DBA0F0-FAFA-4487-F8EA-8BA3B6261280}"/>
              </a:ext>
            </a:extLst>
          </p:cNvPr>
          <p:cNvSpPr txBox="1"/>
          <p:nvPr/>
        </p:nvSpPr>
        <p:spPr>
          <a:xfrm>
            <a:off x="812800" y="1585011"/>
            <a:ext cx="10678160" cy="938206"/>
          </a:xfrm>
          <a:prstGeom prst="rect">
            <a:avLst/>
          </a:prstGeom>
          <a:noFill/>
        </p:spPr>
        <p:txBody>
          <a:bodyPr wrap="square">
            <a:spAutoFit/>
          </a:bodyPr>
          <a:lstStyle/>
          <a:p>
            <a:pPr marL="228600" marR="0" algn="justLow" rtl="1">
              <a:lnSpc>
                <a:spcPct val="115000"/>
              </a:lnSpc>
              <a:spcBef>
                <a:spcPts val="0"/>
              </a:spcBef>
              <a:spcAft>
                <a:spcPts val="800"/>
              </a:spcAft>
            </a:pPr>
            <a:r>
              <a:rPr lang="ar-SA"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أنه ذلك الجزء من الادارة الاستراتيجية الذي ينطلق من رسالة المنظمة ليحلل جوانب تمكنها وضعفها، والفرص والتهديدات لصياغة استراتيجيات داعمة لتلك الرسالة.       </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p>
            <a:pPr marL="228600" marR="0" algn="justLow" rtl="1">
              <a:lnSpc>
                <a:spcPct val="115000"/>
              </a:lnSpc>
              <a:spcBef>
                <a:spcPts val="0"/>
              </a:spcBef>
              <a:spcAft>
                <a:spcPts val="800"/>
              </a:spcAft>
            </a:pPr>
            <a:r>
              <a:rPr lang="ar-SA" sz="1400" dirty="0">
                <a:solidFill>
                  <a:srgbClr val="4D4D4D"/>
                </a:solidFill>
                <a:effectLst/>
                <a:latin typeface="Sakkal Majalla" panose="02000000000000000000" pitchFamily="2" charset="-78"/>
                <a:ea typeface="Times New Roman" panose="02020603050405020304" pitchFamily="18" charset="0"/>
                <a:cs typeface="Sakkal Majalla" panose="02000000000000000000" pitchFamily="2" charset="-78"/>
              </a:rPr>
              <a:t>ويتمثل في تحديد الوضعية التي يتم على أساسها اتخاذ القرار، وذلك بجمع مؤثرات البيئة الخارجية وتصنيفها إلى فرص وتهديدات وكذلك جمع المؤثرات الداخلية وتقسيمها إلى قوي وضعيف، وينتهي هذا التحليل باتخاذ القرار فيما يخص وضع الإستراتيجية. </a:t>
            </a:r>
            <a:endParaRPr lang="en-US" sz="14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p:txBody>
      </p:sp>
      <p:graphicFrame>
        <p:nvGraphicFramePr>
          <p:cNvPr id="5" name="Table 4">
            <a:extLst>
              <a:ext uri="{FF2B5EF4-FFF2-40B4-BE49-F238E27FC236}">
                <a16:creationId xmlns:a16="http://schemas.microsoft.com/office/drawing/2014/main" id="{C6AA1543-3A1A-AE43-6C32-7B2A363F59D3}"/>
              </a:ext>
            </a:extLst>
          </p:cNvPr>
          <p:cNvGraphicFramePr>
            <a:graphicFrameLocks noGrp="1"/>
          </p:cNvGraphicFramePr>
          <p:nvPr>
            <p:extLst>
              <p:ext uri="{D42A27DB-BD31-4B8C-83A1-F6EECF244321}">
                <p14:modId xmlns:p14="http://schemas.microsoft.com/office/powerpoint/2010/main" val="2196716014"/>
              </p:ext>
            </p:extLst>
          </p:nvPr>
        </p:nvGraphicFramePr>
        <p:xfrm>
          <a:off x="2598420" y="2914428"/>
          <a:ext cx="6995160" cy="2648110"/>
        </p:xfrm>
        <a:graphic>
          <a:graphicData uri="http://schemas.openxmlformats.org/drawingml/2006/table">
            <a:tbl>
              <a:tblPr rtl="1" bandRow="1">
                <a:tableStyleId>{073A0DAA-6AF3-43AB-8588-CEC1D06C72B9}</a:tableStyleId>
              </a:tblPr>
              <a:tblGrid>
                <a:gridCol w="1842217">
                  <a:extLst>
                    <a:ext uri="{9D8B030D-6E8A-4147-A177-3AD203B41FA5}">
                      <a16:colId xmlns:a16="http://schemas.microsoft.com/office/drawing/2014/main" val="1756012927"/>
                    </a:ext>
                  </a:extLst>
                </a:gridCol>
                <a:gridCol w="2378214">
                  <a:extLst>
                    <a:ext uri="{9D8B030D-6E8A-4147-A177-3AD203B41FA5}">
                      <a16:colId xmlns:a16="http://schemas.microsoft.com/office/drawing/2014/main" val="2928856218"/>
                    </a:ext>
                  </a:extLst>
                </a:gridCol>
                <a:gridCol w="2774729">
                  <a:extLst>
                    <a:ext uri="{9D8B030D-6E8A-4147-A177-3AD203B41FA5}">
                      <a16:colId xmlns:a16="http://schemas.microsoft.com/office/drawing/2014/main" val="2135276754"/>
                    </a:ext>
                  </a:extLst>
                </a:gridCol>
              </a:tblGrid>
              <a:tr h="842102">
                <a:tc>
                  <a:txBody>
                    <a:bodyPr/>
                    <a:lstStyle/>
                    <a:p>
                      <a:pPr marL="0" marR="0" algn="r" rtl="1">
                        <a:lnSpc>
                          <a:spcPct val="107000"/>
                        </a:lnSpc>
                        <a:spcBef>
                          <a:spcPts val="0"/>
                        </a:spcBef>
                        <a:spcAft>
                          <a:spcPts val="800"/>
                        </a:spcAft>
                      </a:pPr>
                      <a:r>
                        <a:rPr lang="en-US" sz="1800" b="1" dirty="0">
                          <a:solidFill>
                            <a:srgbClr val="4D4D4D"/>
                          </a:solidFill>
                          <a:effectLst/>
                          <a:latin typeface="Sakkal Majalla" panose="02000000000000000000" pitchFamily="2" charset="-78"/>
                          <a:cs typeface="Sakkal Majalla" panose="02000000000000000000" pitchFamily="2" charset="-78"/>
                        </a:rPr>
                        <a:t> </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tc>
                <a:tc>
                  <a:txBody>
                    <a:bodyPr/>
                    <a:lstStyle/>
                    <a:p>
                      <a:pPr marL="0" marR="0" algn="ctr" rtl="1">
                        <a:lnSpc>
                          <a:spcPct val="107000"/>
                        </a:lnSpc>
                        <a:spcBef>
                          <a:spcPts val="0"/>
                        </a:spcBef>
                        <a:spcAft>
                          <a:spcPts val="800"/>
                        </a:spcAft>
                      </a:pPr>
                      <a:r>
                        <a:rPr lang="ar-SA" sz="1800" b="1" dirty="0">
                          <a:solidFill>
                            <a:srgbClr val="4D4D4D"/>
                          </a:solidFill>
                          <a:effectLst/>
                          <a:latin typeface="Sakkal Majalla" panose="02000000000000000000" pitchFamily="2" charset="-78"/>
                          <a:cs typeface="Sakkal Majalla" panose="02000000000000000000" pitchFamily="2" charset="-78"/>
                        </a:rPr>
                        <a:t>نقاط القوة</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ctr" rtl="1">
                        <a:lnSpc>
                          <a:spcPct val="107000"/>
                        </a:lnSpc>
                        <a:spcBef>
                          <a:spcPts val="0"/>
                        </a:spcBef>
                        <a:spcAft>
                          <a:spcPts val="800"/>
                        </a:spcAft>
                      </a:pPr>
                      <a:r>
                        <a:rPr lang="ar-SA" sz="1800" b="1" dirty="0">
                          <a:solidFill>
                            <a:srgbClr val="4D4D4D"/>
                          </a:solidFill>
                          <a:effectLst/>
                          <a:latin typeface="Sakkal Majalla" panose="02000000000000000000" pitchFamily="2" charset="-78"/>
                          <a:cs typeface="Sakkal Majalla" panose="02000000000000000000" pitchFamily="2" charset="-78"/>
                        </a:rPr>
                        <a:t>نقاط الضعف</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extLst>
                  <a:ext uri="{0D108BD9-81ED-4DB2-BD59-A6C34878D82A}">
                    <a16:rowId xmlns:a16="http://schemas.microsoft.com/office/drawing/2014/main" val="1776637983"/>
                  </a:ext>
                </a:extLst>
              </a:tr>
              <a:tr h="903004">
                <a:tc>
                  <a:txBody>
                    <a:bodyPr/>
                    <a:lstStyle/>
                    <a:p>
                      <a:pPr marL="0" marR="0" algn="ctr" rtl="1">
                        <a:lnSpc>
                          <a:spcPct val="107000"/>
                        </a:lnSpc>
                        <a:spcBef>
                          <a:spcPts val="0"/>
                        </a:spcBef>
                        <a:spcAft>
                          <a:spcPts val="800"/>
                        </a:spcAft>
                      </a:pPr>
                      <a:r>
                        <a:rPr lang="ar-SA" sz="1800" b="1" dirty="0">
                          <a:solidFill>
                            <a:srgbClr val="4D4D4D"/>
                          </a:solidFill>
                          <a:effectLst/>
                          <a:latin typeface="Sakkal Majalla" panose="02000000000000000000" pitchFamily="2" charset="-78"/>
                          <a:cs typeface="Sakkal Majalla" panose="02000000000000000000" pitchFamily="2" charset="-78"/>
                        </a:rPr>
                        <a:t>الفرص</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07000"/>
                        </a:lnSpc>
                        <a:spcBef>
                          <a:spcPts val="0"/>
                        </a:spcBef>
                        <a:spcAft>
                          <a:spcPts val="800"/>
                        </a:spcAft>
                      </a:pPr>
                      <a:r>
                        <a:rPr lang="en-US" sz="1800" b="1" dirty="0">
                          <a:solidFill>
                            <a:srgbClr val="4D4D4D"/>
                          </a:solidFill>
                          <a:effectLst/>
                          <a:latin typeface="Sakkal Majalla" panose="02000000000000000000" pitchFamily="2" charset="-78"/>
                          <a:cs typeface="Sakkal Majalla" panose="02000000000000000000" pitchFamily="2" charset="-78"/>
                        </a:rPr>
                        <a:t> </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tc>
                <a:tc>
                  <a:txBody>
                    <a:bodyPr/>
                    <a:lstStyle/>
                    <a:p>
                      <a:pPr marL="0" marR="0" algn="r" rtl="1">
                        <a:lnSpc>
                          <a:spcPct val="107000"/>
                        </a:lnSpc>
                        <a:spcBef>
                          <a:spcPts val="0"/>
                        </a:spcBef>
                        <a:spcAft>
                          <a:spcPts val="800"/>
                        </a:spcAft>
                      </a:pPr>
                      <a:r>
                        <a:rPr lang="en-US" sz="1800" b="1" dirty="0">
                          <a:solidFill>
                            <a:srgbClr val="4D4D4D"/>
                          </a:solidFill>
                          <a:effectLst/>
                          <a:latin typeface="Sakkal Majalla" panose="02000000000000000000" pitchFamily="2" charset="-78"/>
                          <a:cs typeface="Sakkal Majalla" panose="02000000000000000000" pitchFamily="2" charset="-78"/>
                        </a:rPr>
                        <a:t> </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tc>
                <a:extLst>
                  <a:ext uri="{0D108BD9-81ED-4DB2-BD59-A6C34878D82A}">
                    <a16:rowId xmlns:a16="http://schemas.microsoft.com/office/drawing/2014/main" val="179333699"/>
                  </a:ext>
                </a:extLst>
              </a:tr>
              <a:tr h="903004">
                <a:tc>
                  <a:txBody>
                    <a:bodyPr/>
                    <a:lstStyle/>
                    <a:p>
                      <a:pPr marL="0" marR="0" algn="ctr" rtl="1">
                        <a:lnSpc>
                          <a:spcPct val="107000"/>
                        </a:lnSpc>
                        <a:spcBef>
                          <a:spcPts val="0"/>
                        </a:spcBef>
                        <a:spcAft>
                          <a:spcPts val="800"/>
                        </a:spcAft>
                      </a:pPr>
                      <a:r>
                        <a:rPr lang="ar-SA" sz="1800" b="1" dirty="0">
                          <a:solidFill>
                            <a:srgbClr val="4D4D4D"/>
                          </a:solidFill>
                          <a:effectLst/>
                          <a:latin typeface="Sakkal Majalla" panose="02000000000000000000" pitchFamily="2" charset="-78"/>
                          <a:cs typeface="Sakkal Majalla" panose="02000000000000000000" pitchFamily="2" charset="-78"/>
                        </a:rPr>
                        <a:t>التحديات</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algn="r" rtl="1">
                        <a:lnSpc>
                          <a:spcPct val="107000"/>
                        </a:lnSpc>
                        <a:spcBef>
                          <a:spcPts val="0"/>
                        </a:spcBef>
                        <a:spcAft>
                          <a:spcPts val="800"/>
                        </a:spcAft>
                      </a:pPr>
                      <a:r>
                        <a:rPr lang="en-US" sz="1800" b="1" dirty="0">
                          <a:solidFill>
                            <a:srgbClr val="4D4D4D"/>
                          </a:solidFill>
                          <a:effectLst/>
                          <a:latin typeface="Sakkal Majalla" panose="02000000000000000000" pitchFamily="2" charset="-78"/>
                          <a:cs typeface="Sakkal Majalla" panose="02000000000000000000" pitchFamily="2" charset="-78"/>
                        </a:rPr>
                        <a:t> </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tc>
                <a:tc>
                  <a:txBody>
                    <a:bodyPr/>
                    <a:lstStyle/>
                    <a:p>
                      <a:pPr marL="0" marR="0" algn="r" rtl="1">
                        <a:lnSpc>
                          <a:spcPct val="107000"/>
                        </a:lnSpc>
                        <a:spcBef>
                          <a:spcPts val="0"/>
                        </a:spcBef>
                        <a:spcAft>
                          <a:spcPts val="800"/>
                        </a:spcAft>
                      </a:pPr>
                      <a:r>
                        <a:rPr lang="en-US" sz="1800" b="1" dirty="0">
                          <a:solidFill>
                            <a:srgbClr val="4D4D4D"/>
                          </a:solidFill>
                          <a:effectLst/>
                          <a:latin typeface="Sakkal Majalla" panose="02000000000000000000" pitchFamily="2" charset="-78"/>
                          <a:cs typeface="Sakkal Majalla" panose="02000000000000000000" pitchFamily="2" charset="-78"/>
                        </a:rPr>
                        <a:t> </a:t>
                      </a:r>
                      <a:endParaRPr lang="en-US" sz="18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tc>
                <a:extLst>
                  <a:ext uri="{0D108BD9-81ED-4DB2-BD59-A6C34878D82A}">
                    <a16:rowId xmlns:a16="http://schemas.microsoft.com/office/drawing/2014/main" val="1730805938"/>
                  </a:ext>
                </a:extLst>
              </a:tr>
            </a:tbl>
          </a:graphicData>
        </a:graphic>
      </p:graphicFrame>
    </p:spTree>
    <p:extLst>
      <p:ext uri="{BB962C8B-B14F-4D97-AF65-F5344CB8AC3E}">
        <p14:creationId xmlns:p14="http://schemas.microsoft.com/office/powerpoint/2010/main" val="333008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588D5-B560-AF98-2097-9EC0B855B99F}"/>
              </a:ext>
            </a:extLst>
          </p:cNvPr>
          <p:cNvSpPr>
            <a:spLocks noGrp="1"/>
          </p:cNvSpPr>
          <p:nvPr>
            <p:ph type="body" sz="quarter" idx="10"/>
          </p:nvPr>
        </p:nvSpPr>
        <p:spPr>
          <a:xfrm>
            <a:off x="4064000" y="741363"/>
            <a:ext cx="7539038" cy="452437"/>
          </a:xfrm>
        </p:spPr>
        <p:txBody>
          <a:bodyPr/>
          <a:lstStyle/>
          <a:p>
            <a:r>
              <a:rPr lang="ar-EG" dirty="0"/>
              <a:t>التحليل الرباعي لنتائج المسح البيئي:</a:t>
            </a:r>
            <a:endParaRPr lang="en-US" dirty="0"/>
          </a:p>
        </p:txBody>
      </p:sp>
      <p:graphicFrame>
        <p:nvGraphicFramePr>
          <p:cNvPr id="3" name="Table 2">
            <a:extLst>
              <a:ext uri="{FF2B5EF4-FFF2-40B4-BE49-F238E27FC236}">
                <a16:creationId xmlns:a16="http://schemas.microsoft.com/office/drawing/2014/main" id="{7167587A-8833-8DD9-9A6B-F18AC05E164B}"/>
              </a:ext>
            </a:extLst>
          </p:cNvPr>
          <p:cNvGraphicFramePr>
            <a:graphicFrameLocks noGrp="1"/>
          </p:cNvGraphicFramePr>
          <p:nvPr>
            <p:extLst>
              <p:ext uri="{D42A27DB-BD31-4B8C-83A1-F6EECF244321}">
                <p14:modId xmlns:p14="http://schemas.microsoft.com/office/powerpoint/2010/main" val="2430312257"/>
              </p:ext>
            </p:extLst>
          </p:nvPr>
        </p:nvGraphicFramePr>
        <p:xfrm>
          <a:off x="1210765" y="1357111"/>
          <a:ext cx="9770469" cy="5233457"/>
        </p:xfrm>
        <a:graphic>
          <a:graphicData uri="http://schemas.openxmlformats.org/drawingml/2006/table">
            <a:tbl>
              <a:tblPr rtl="1" bandRow="1">
                <a:tableStyleId>{073A0DAA-6AF3-43AB-8588-CEC1D06C72B9}</a:tableStyleId>
              </a:tblPr>
              <a:tblGrid>
                <a:gridCol w="1154434">
                  <a:extLst>
                    <a:ext uri="{9D8B030D-6E8A-4147-A177-3AD203B41FA5}">
                      <a16:colId xmlns:a16="http://schemas.microsoft.com/office/drawing/2014/main" val="4084152151"/>
                    </a:ext>
                  </a:extLst>
                </a:gridCol>
                <a:gridCol w="2618600">
                  <a:extLst>
                    <a:ext uri="{9D8B030D-6E8A-4147-A177-3AD203B41FA5}">
                      <a16:colId xmlns:a16="http://schemas.microsoft.com/office/drawing/2014/main" val="1834014210"/>
                    </a:ext>
                  </a:extLst>
                </a:gridCol>
                <a:gridCol w="3459479">
                  <a:extLst>
                    <a:ext uri="{9D8B030D-6E8A-4147-A177-3AD203B41FA5}">
                      <a16:colId xmlns:a16="http://schemas.microsoft.com/office/drawing/2014/main" val="2355619982"/>
                    </a:ext>
                  </a:extLst>
                </a:gridCol>
                <a:gridCol w="2537956">
                  <a:extLst>
                    <a:ext uri="{9D8B030D-6E8A-4147-A177-3AD203B41FA5}">
                      <a16:colId xmlns:a16="http://schemas.microsoft.com/office/drawing/2014/main" val="563310641"/>
                    </a:ext>
                  </a:extLst>
                </a:gridCol>
              </a:tblGrid>
              <a:tr h="668525">
                <a:tc>
                  <a:txBody>
                    <a:bodyPr/>
                    <a:lstStyle/>
                    <a:p>
                      <a:pPr marL="71755" marR="71755" algn="ctr" rtl="1">
                        <a:lnSpc>
                          <a:spcPts val="1680"/>
                        </a:lnSpc>
                        <a:spcBef>
                          <a:spcPts val="0"/>
                        </a:spcBef>
                        <a:spcAft>
                          <a:spcPts val="0"/>
                        </a:spcAft>
                      </a:pPr>
                      <a:endParaRPr lang="en-US" sz="10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tc>
                  <a:txBody>
                    <a:bodyPr/>
                    <a:lstStyle/>
                    <a:p>
                      <a:pPr marL="0" marR="0" algn="ctr" rtl="1">
                        <a:lnSpc>
                          <a:spcPts val="1680"/>
                        </a:lnSpc>
                        <a:spcBef>
                          <a:spcPts val="0"/>
                        </a:spcBef>
                        <a:spcAft>
                          <a:spcPts val="0"/>
                        </a:spcAft>
                      </a:pPr>
                      <a:endParaRPr lang="en-US" sz="10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tc>
                  <a:txBody>
                    <a:bodyPr/>
                    <a:lstStyle/>
                    <a:p>
                      <a:pPr marL="0" marR="0" algn="ctr" rtl="1">
                        <a:lnSpc>
                          <a:spcPts val="1680"/>
                        </a:lnSpc>
                        <a:spcBef>
                          <a:spcPts val="0"/>
                        </a:spcBef>
                        <a:spcAft>
                          <a:spcPts val="0"/>
                        </a:spcAft>
                      </a:pPr>
                      <a:r>
                        <a:rPr lang="ar-SA" sz="1400" b="1" dirty="0">
                          <a:solidFill>
                            <a:srgbClr val="4D4D4D"/>
                          </a:solidFill>
                          <a:effectLst/>
                          <a:latin typeface="Sakkal Majalla" panose="02000000000000000000" pitchFamily="2" charset="-78"/>
                          <a:cs typeface="Sakkal Majalla" panose="02000000000000000000" pitchFamily="2" charset="-78"/>
                        </a:rPr>
                        <a:t>نقاط القوة</a:t>
                      </a:r>
                      <a:endParaRPr lang="en-US" sz="14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tc>
                  <a:txBody>
                    <a:bodyPr/>
                    <a:lstStyle/>
                    <a:p>
                      <a:pPr marL="0" marR="0" algn="ctr" rtl="1">
                        <a:lnSpc>
                          <a:spcPts val="1680"/>
                        </a:lnSpc>
                        <a:spcBef>
                          <a:spcPts val="0"/>
                        </a:spcBef>
                        <a:spcAft>
                          <a:spcPts val="0"/>
                        </a:spcAft>
                      </a:pPr>
                      <a:r>
                        <a:rPr lang="ar-SA" sz="1400" b="1" dirty="0">
                          <a:solidFill>
                            <a:srgbClr val="4D4D4D"/>
                          </a:solidFill>
                          <a:effectLst/>
                          <a:latin typeface="Sakkal Majalla" panose="02000000000000000000" pitchFamily="2" charset="-78"/>
                          <a:cs typeface="Sakkal Majalla" panose="02000000000000000000" pitchFamily="2" charset="-78"/>
                        </a:rPr>
                        <a:t>نقاط الضعف</a:t>
                      </a:r>
                      <a:endParaRPr lang="en-US" sz="14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extLst>
                  <a:ext uri="{0D108BD9-81ED-4DB2-BD59-A6C34878D82A}">
                    <a16:rowId xmlns:a16="http://schemas.microsoft.com/office/drawing/2014/main" val="2061701407"/>
                  </a:ext>
                </a:extLst>
              </a:tr>
              <a:tr h="1110532">
                <a:tc gridSpan="2">
                  <a:txBody>
                    <a:bodyPr/>
                    <a:lstStyle/>
                    <a:p>
                      <a:pPr marL="0" marR="0" algn="r" rtl="1">
                        <a:lnSpc>
                          <a:spcPts val="1680"/>
                        </a:lnSpc>
                        <a:spcBef>
                          <a:spcPts val="0"/>
                        </a:spcBef>
                        <a:spcAft>
                          <a:spcPts val="0"/>
                        </a:spcAft>
                      </a:pPr>
                      <a:endParaRPr lang="en-US" sz="1200" b="0" dirty="0">
                        <a:solidFill>
                          <a:schemeClr val="bg2"/>
                        </a:solidFill>
                        <a:effectLst/>
                        <a:latin typeface="Sakkal Majalla" panose="02000000000000000000" pitchFamily="2" charset="-78"/>
                        <a:ea typeface="Calibri"/>
                        <a:cs typeface="Sakkal Majalla" panose="02000000000000000000" pitchFamily="2" charset="-78"/>
                      </a:endParaRPr>
                    </a:p>
                  </a:txBody>
                  <a:tcPr marL="50769" marR="50769" marT="0" marB="0" anchor="ctr"/>
                </a:tc>
                <a:tc hMerge="1">
                  <a:txBody>
                    <a:bodyPr/>
                    <a:lstStyle/>
                    <a:p>
                      <a:endParaRPr lang="en-US"/>
                    </a:p>
                  </a:txBody>
                  <a:tcPr/>
                </a:tc>
                <a:tc>
                  <a:txBody>
                    <a:bodyPr/>
                    <a:lstStyle/>
                    <a:p>
                      <a:pPr marL="171450" marR="0" indent="-171450" algn="r" rtl="1">
                        <a:lnSpc>
                          <a:spcPts val="1680"/>
                        </a:lnSpc>
                        <a:spcBef>
                          <a:spcPts val="0"/>
                        </a:spcBef>
                        <a:spcAft>
                          <a:spcPts val="0"/>
                        </a:spcAft>
                        <a:buFont typeface="Arial"/>
                        <a:buChar char="•"/>
                      </a:pP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خبرات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وعلاقات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أعضاء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مجلس</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الادارة</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شراكات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البر</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الايتام</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تخصص</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قوة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التطوع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في</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المحافظة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وجود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أعضاء</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بالجمعية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مهندسين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txBody>
                  <a:tcPr marL="50769" marR="50769" marT="0" marB="0"/>
                </a:tc>
                <a:tc>
                  <a:txBody>
                    <a:bodyPr/>
                    <a:lstStyle/>
                    <a:p>
                      <a:pPr marL="0" marR="0" indent="0" algn="r" rtl="1">
                        <a:lnSpc>
                          <a:spcPts val="1680"/>
                        </a:lnSpc>
                        <a:spcBef>
                          <a:spcPts val="0"/>
                        </a:spcBef>
                        <a:spcAft>
                          <a:spcPts val="0"/>
                        </a:spcAft>
                        <a:buNone/>
                      </a:pP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ضعف</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الموارد</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المالية</a:t>
                      </a:r>
                      <a:r>
                        <a:rPr lang="en-US" sz="1200" b="0" dirty="0">
                          <a:solidFill>
                            <a:schemeClr val="bg2"/>
                          </a:solidFill>
                          <a:effectLst/>
                          <a:latin typeface="Sakkal Majalla" panose="02000000000000000000" pitchFamily="2" charset="-78"/>
                          <a:cs typeface="Sakkal Majalla" panose="02000000000000000000" pitchFamily="2" charset="-78"/>
                        </a:rPr>
                        <a:t> </a:t>
                      </a:r>
                      <a:endParaRPr lang="en-US" sz="1200" b="0" dirty="0">
                        <a:solidFill>
                          <a:schemeClr val="bg2"/>
                        </a:solidFill>
                        <a:effectLst/>
                        <a:latin typeface="Sakkal Majalla" panose="02000000000000000000" pitchFamily="2" charset="-78"/>
                        <a:ea typeface="Calibri"/>
                        <a:cs typeface="Sakkal Majalla" panose="02000000000000000000" pitchFamily="2" charset="-78"/>
                      </a:endParaRPr>
                    </a:p>
                    <a:p>
                      <a:pPr marL="285750" marR="0" lvl="0" indent="-285750" algn="r" rtl="1">
                        <a:lnSpc>
                          <a:spcPts val="1680"/>
                        </a:lnSpc>
                        <a:spcBef>
                          <a:spcPts val="0"/>
                        </a:spcBef>
                        <a:spcAft>
                          <a:spcPts val="0"/>
                        </a:spcAft>
                        <a:buFont typeface="Calibri"/>
                        <a:buChar char="-"/>
                      </a:pPr>
                      <a:r>
                        <a:rPr lang="en-US" sz="1200" b="0" dirty="0" err="1">
                          <a:solidFill>
                            <a:schemeClr val="bg2"/>
                          </a:solidFill>
                          <a:effectLst/>
                          <a:latin typeface="Sakkal Majalla" panose="02000000000000000000" pitchFamily="2" charset="-78"/>
                          <a:cs typeface="Sakkal Majalla" panose="02000000000000000000" pitchFamily="2" charset="-78"/>
                        </a:rPr>
                        <a:t>قلة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الكادر</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الوظيفي</a:t>
                      </a:r>
                      <a:r>
                        <a:rPr lang="en-US" sz="1200" b="0" dirty="0">
                          <a:solidFill>
                            <a:schemeClr val="bg2"/>
                          </a:solidFill>
                          <a:effectLst/>
                          <a:latin typeface="Sakkal Majalla" panose="02000000000000000000" pitchFamily="2" charset="-78"/>
                          <a:cs typeface="Sakkal Majalla" panose="02000000000000000000" pitchFamily="2" charset="-78"/>
                        </a:rPr>
                        <a:t> </a:t>
                      </a:r>
                      <a:endParaRPr lang="en-US" sz="1200" b="0" dirty="0">
                        <a:solidFill>
                          <a:schemeClr val="bg2"/>
                        </a:solidFill>
                        <a:effectLst/>
                        <a:latin typeface="Sakkal Majalla" panose="02000000000000000000" pitchFamily="2" charset="-78"/>
                        <a:ea typeface="Calibri"/>
                        <a:cs typeface="Sakkal Majalla" panose="02000000000000000000" pitchFamily="2" charset="-78"/>
                      </a:endParaRPr>
                    </a:p>
                    <a:p>
                      <a:pPr marL="285750" marR="0" lvl="0" indent="-285750" algn="r" rtl="1">
                        <a:lnSpc>
                          <a:spcPts val="1680"/>
                        </a:lnSpc>
                        <a:spcBef>
                          <a:spcPts val="0"/>
                        </a:spcBef>
                        <a:spcAft>
                          <a:spcPts val="0"/>
                        </a:spcAft>
                        <a:buFont typeface="Calibri"/>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عدم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وجود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مقر</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285750" marR="0" lvl="0" indent="-285750" algn="r" rtl="1">
                        <a:lnSpc>
                          <a:spcPts val="1680"/>
                        </a:lnSpc>
                        <a:spcBef>
                          <a:spcPts val="0"/>
                        </a:spcBef>
                        <a:spcAft>
                          <a:spcPts val="0"/>
                        </a:spcAft>
                        <a:buFont typeface="Calibri"/>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ارتفاع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تكاليف</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الخدمات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txBody>
                  <a:tcPr marL="50769" marR="50769" marT="0" marB="0"/>
                </a:tc>
                <a:extLst>
                  <a:ext uri="{0D108BD9-81ED-4DB2-BD59-A6C34878D82A}">
                    <a16:rowId xmlns:a16="http://schemas.microsoft.com/office/drawing/2014/main" val="206863726"/>
                  </a:ext>
                </a:extLst>
              </a:tr>
              <a:tr h="1190690">
                <a:tc>
                  <a:txBody>
                    <a:bodyPr/>
                    <a:lstStyle/>
                    <a:p>
                      <a:pPr marL="71755" marR="71755" algn="ctr" rtl="1">
                        <a:lnSpc>
                          <a:spcPts val="1680"/>
                        </a:lnSpc>
                        <a:spcBef>
                          <a:spcPts val="0"/>
                        </a:spcBef>
                        <a:spcAft>
                          <a:spcPts val="0"/>
                        </a:spcAft>
                      </a:pPr>
                      <a:r>
                        <a:rPr lang="ar-SA" sz="2000" b="1" dirty="0">
                          <a:solidFill>
                            <a:srgbClr val="4D4D4D"/>
                          </a:solidFill>
                          <a:effectLst/>
                          <a:latin typeface="Sakkal Majalla" panose="02000000000000000000" pitchFamily="2" charset="-78"/>
                          <a:cs typeface="Sakkal Majalla" panose="02000000000000000000" pitchFamily="2" charset="-78"/>
                        </a:rPr>
                        <a:t>الفرص</a:t>
                      </a:r>
                      <a:endParaRPr lang="en-US" sz="20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tc>
                  <a:txBody>
                    <a:bodyPr/>
                    <a:lstStyle/>
                    <a:p>
                      <a:pPr marL="285750" marR="0" indent="-285750" algn="r" rtl="1">
                        <a:lnSpc>
                          <a:spcPts val="1680"/>
                        </a:lnSpc>
                        <a:spcBef>
                          <a:spcPts val="0"/>
                        </a:spcBef>
                        <a:spcAft>
                          <a:spcPts val="0"/>
                        </a:spcAft>
                        <a:buFont typeface="Arial"/>
                        <a:buChar char="•"/>
                      </a:pP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المنصات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الحكومية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دعم</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الوحدة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الاشرافية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الاسكان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التنموي</a:t>
                      </a:r>
                      <a:endParaRPr lang="en-US" sz="1200" b="0" dirty="0">
                        <a:solidFill>
                          <a:schemeClr val="bg2"/>
                        </a:solidFill>
                        <a:effectLst/>
                        <a:latin typeface="Sakkal Majalla" panose="02000000000000000000" pitchFamily="2" charset="-78"/>
                        <a:cs typeface="Sakkal Majalla" panose="02000000000000000000" pitchFamily="2" charset="-78"/>
                      </a:endParaRP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البرامج</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التقنية</a:t>
                      </a:r>
                      <a:endParaRPr lang="en-US" sz="1200" b="0" dirty="0">
                        <a:solidFill>
                          <a:schemeClr val="bg2"/>
                        </a:solidFill>
                        <a:effectLst/>
                        <a:latin typeface="Sakkal Majalla" panose="02000000000000000000" pitchFamily="2" charset="-78"/>
                        <a:cs typeface="Sakkal Majalla" panose="02000000000000000000" pitchFamily="2" charset="-78"/>
                      </a:endParaRP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التسويق</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الالكتروني</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الاسناد</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الحكومي</a:t>
                      </a:r>
                      <a:endParaRPr lang="en-US" sz="1200" b="0" dirty="0">
                        <a:solidFill>
                          <a:schemeClr val="bg2"/>
                        </a:solidFill>
                        <a:effectLst/>
                        <a:latin typeface="Sakkal Majalla" panose="02000000000000000000" pitchFamily="2" charset="-78"/>
                        <a:cs typeface="Sakkal Majalla" panose="02000000000000000000" pitchFamily="2" charset="-78"/>
                      </a:endParaRPr>
                    </a:p>
                  </a:txBody>
                  <a:tcPr marL="50769" marR="50769" marT="0" marB="0"/>
                </a:tc>
                <a:tc>
                  <a:txBody>
                    <a:bodyPr/>
                    <a:lstStyle/>
                    <a:p>
                      <a:pPr marL="171450" marR="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تفعيل</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اللجان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بالجمعية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والاستفادة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خبرات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أعضاء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المجلس</a:t>
                      </a:r>
                      <a:endParaRPr lang="en-US" sz="1200" b="0" dirty="0">
                        <a:solidFill>
                          <a:schemeClr val="bg2"/>
                        </a:solidFill>
                        <a:effectLst/>
                        <a:latin typeface="Sakkal Majalla" panose="02000000000000000000" pitchFamily="2" charset="-78"/>
                        <a:cs typeface="Sakkal Majalla" panose="02000000000000000000" pitchFamily="2" charset="-78"/>
                      </a:endParaRP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متابعة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الوحدة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الاشرافية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للإستفادة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الإسكان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التنموي</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تفعيل</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الاتمتة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التقنية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في</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الجمعية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تأسيس</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وحدة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الاستثمار</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والاسناد</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الحكومي</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تشكيل</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فريق</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تطوعي</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خاص</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بالجمعية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بناء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مشاريع</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نوعية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وتسويقها</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اللكترونيا</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وللمانحين</a:t>
                      </a:r>
                      <a:endParaRPr lang="en-US" sz="1200" b="0" dirty="0">
                        <a:solidFill>
                          <a:schemeClr val="bg2"/>
                        </a:solidFill>
                        <a:effectLst/>
                        <a:latin typeface="Sakkal Majalla" panose="02000000000000000000" pitchFamily="2" charset="-78"/>
                        <a:cs typeface="Sakkal Majalla" panose="02000000000000000000" pitchFamily="2" charset="-78"/>
                      </a:endParaRP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بناء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مشارع</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وتوظيف</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مخصص</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للمنصات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الحكومية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وبناء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المشاريع</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عقد</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شراكات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فاعلة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مع</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الايتام</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والاسر</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لتفيذ</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المشاريع</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والخدمات</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الاسكانية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بناء</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فرص</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تطوعية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في</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الصيانة</a:t>
                      </a:r>
                      <a:r>
                        <a:rPr lang="en-US" sz="1200" b="0" dirty="0">
                          <a:solidFill>
                            <a:schemeClr val="bg2"/>
                          </a:solidFill>
                          <a:effectLst/>
                          <a:latin typeface="Sakkal Majalla" panose="02000000000000000000" pitchFamily="2" charset="-78"/>
                          <a:cs typeface="Sakkal Majalla" panose="02000000000000000000" pitchFamily="2" charset="-78"/>
                        </a:rPr>
                        <a:t> </a:t>
                      </a:r>
                    </a:p>
                    <a:p>
                      <a:pPr marL="171450" marR="0" lvl="0" indent="-171450" algn="r" rtl="1">
                        <a:lnSpc>
                          <a:spcPts val="1680"/>
                        </a:lnSpc>
                        <a:spcBef>
                          <a:spcPts val="0"/>
                        </a:spcBef>
                        <a:spcAft>
                          <a:spcPts val="0"/>
                        </a:spcAft>
                        <a:buFont typeface="Arial"/>
                        <a:buChar char="•"/>
                      </a:pPr>
                      <a:endParaRPr lang="en-US" sz="1200" b="0" dirty="0">
                        <a:solidFill>
                          <a:schemeClr val="bg2"/>
                        </a:solidFill>
                        <a:effectLst/>
                        <a:latin typeface="Sakkal Majalla" panose="02000000000000000000" pitchFamily="2" charset="-78"/>
                        <a:cs typeface="Sakkal Majalla" panose="02000000000000000000" pitchFamily="2" charset="-78"/>
                      </a:endParaRPr>
                    </a:p>
                  </a:txBody>
                  <a:tcPr marL="50769" marR="50769" marT="0" marB="0"/>
                </a:tc>
                <a:tc>
                  <a:txBody>
                    <a:bodyPr/>
                    <a:lstStyle/>
                    <a:p>
                      <a:pPr marL="171450" marR="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الاستفادة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منصات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التوظيف</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هدف</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كفاءات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تمهير</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لتوظيف</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فريق</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العمل</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endParaRPr lang="en-US" sz="1200" b="0" dirty="0">
                        <a:solidFill>
                          <a:schemeClr val="bg2"/>
                        </a:solidFill>
                      </a:endParaRP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عقد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شراكة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ترميم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لترميم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المساكن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عقد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شراكة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الكلية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التقنية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للاستفادة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خدمات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الصيانة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وتخفيض</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التكاليف</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تشكيل</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فريق</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اعلامي</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تطوعي</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البحث</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عن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داعمين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لتوفير</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مقر</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txBody>
                  <a:tcPr marL="50769" marR="50769" marT="0" marB="0"/>
                </a:tc>
                <a:extLst>
                  <a:ext uri="{0D108BD9-81ED-4DB2-BD59-A6C34878D82A}">
                    <a16:rowId xmlns:a16="http://schemas.microsoft.com/office/drawing/2014/main" val="3145188346"/>
                  </a:ext>
                </a:extLst>
              </a:tr>
              <a:tr h="1190690">
                <a:tc>
                  <a:txBody>
                    <a:bodyPr/>
                    <a:lstStyle/>
                    <a:p>
                      <a:pPr marL="71755" marR="71755" algn="ctr" rtl="1">
                        <a:lnSpc>
                          <a:spcPts val="1680"/>
                        </a:lnSpc>
                        <a:spcBef>
                          <a:spcPts val="0"/>
                        </a:spcBef>
                        <a:spcAft>
                          <a:spcPts val="0"/>
                        </a:spcAft>
                      </a:pPr>
                      <a:r>
                        <a:rPr lang="ar-SA" sz="2000" b="1" dirty="0">
                          <a:solidFill>
                            <a:srgbClr val="4D4D4D"/>
                          </a:solidFill>
                          <a:effectLst/>
                          <a:latin typeface="Sakkal Majalla" panose="02000000000000000000" pitchFamily="2" charset="-78"/>
                          <a:cs typeface="Sakkal Majalla" panose="02000000000000000000" pitchFamily="2" charset="-78"/>
                        </a:rPr>
                        <a:t>التحديات</a:t>
                      </a:r>
                      <a:endParaRPr lang="en-US" sz="2000" b="1" dirty="0">
                        <a:solidFill>
                          <a:srgbClr val="4D4D4D"/>
                        </a:solidFill>
                        <a:effectLst/>
                        <a:latin typeface="Sakkal Majalla" panose="02000000000000000000" pitchFamily="2" charset="-78"/>
                        <a:ea typeface="Calibri"/>
                        <a:cs typeface="Sakkal Majalla" panose="02000000000000000000" pitchFamily="2" charset="-78"/>
                      </a:endParaRPr>
                    </a:p>
                  </a:txBody>
                  <a:tcPr marL="50769" marR="50769" marT="0" marB="0" anchor="ctr"/>
                </a:tc>
                <a:tc>
                  <a:txBody>
                    <a:bodyPr/>
                    <a:lstStyle/>
                    <a:p>
                      <a:pPr marL="285750" marR="0" indent="-285750" algn="r" rtl="1">
                        <a:lnSpc>
                          <a:spcPts val="1680"/>
                        </a:lnSpc>
                        <a:spcBef>
                          <a:spcPts val="0"/>
                        </a:spcBef>
                        <a:spcAft>
                          <a:spcPts val="0"/>
                        </a:spcAft>
                        <a:buFont typeface="Arial"/>
                        <a:buChar char="•"/>
                      </a:pP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الحالة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الاقتصادية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للمستفيدين</a:t>
                      </a:r>
                      <a:endParaRPr lang="en-US" sz="1200" b="0" dirty="0">
                        <a:solidFill>
                          <a:schemeClr val="bg2"/>
                        </a:solidFill>
                        <a:effectLst/>
                        <a:latin typeface="Sakkal Majalla" panose="02000000000000000000" pitchFamily="2" charset="-78"/>
                        <a:ea typeface="Calibri"/>
                        <a:cs typeface="Sakkal Majalla" panose="02000000000000000000" pitchFamily="2" charset="-78"/>
                      </a:endParaRP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قلة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الوعي</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لدى</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المستفيدين</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قلة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الداعمين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في</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المحافظة</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قلة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فرص</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العمل</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قلة</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الفرص</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الاستثمارية</a:t>
                      </a:r>
                      <a:r>
                        <a:rPr lang="en-US" sz="1200" b="0" dirty="0">
                          <a:solidFill>
                            <a:schemeClr val="bg2"/>
                          </a:solidFill>
                          <a:effectLst/>
                          <a:latin typeface="Sakkal Majalla" panose="02000000000000000000" pitchFamily="2" charset="-78"/>
                          <a:cs typeface="Sakkal Majalla" panose="02000000000000000000" pitchFamily="2" charset="-78"/>
                        </a:rPr>
                        <a:t> </a:t>
                      </a:r>
                    </a:p>
                    <a:p>
                      <a:pPr marL="285750" marR="0" lvl="0" indent="-2857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cs typeface="Sakkal Majalla" panose="02000000000000000000" pitchFamily="2" charset="-78"/>
                        </a:rPr>
                        <a:t>انتقال</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السكان</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إلى</a:t>
                      </a:r>
                      <a:r>
                        <a:rPr lang="en-US" sz="1200" b="0" dirty="0">
                          <a:solidFill>
                            <a:schemeClr val="bg2"/>
                          </a:solidFill>
                          <a:effectLst/>
                          <a:latin typeface="Sakkal Majalla" panose="02000000000000000000" pitchFamily="2" charset="-78"/>
                          <a:cs typeface="Sakkal Majalla" panose="02000000000000000000" pitchFamily="2" charset="-78"/>
                        </a:rPr>
                        <a:t> </a:t>
                      </a:r>
                      <a:r>
                        <a:rPr lang="en-US" sz="1200" b="0" dirty="0" err="1">
                          <a:solidFill>
                            <a:schemeClr val="bg2"/>
                          </a:solidFill>
                          <a:effectLst/>
                          <a:latin typeface="Sakkal Majalla" panose="02000000000000000000" pitchFamily="2" charset="-78"/>
                          <a:cs typeface="Sakkal Majalla" panose="02000000000000000000" pitchFamily="2" charset="-78"/>
                        </a:rPr>
                        <a:t>المدينة</a:t>
                      </a:r>
                      <a:r>
                        <a:rPr lang="en-US" sz="1200" b="0" dirty="0">
                          <a:solidFill>
                            <a:schemeClr val="bg2"/>
                          </a:solidFill>
                          <a:effectLst/>
                          <a:latin typeface="Sakkal Majalla" panose="02000000000000000000" pitchFamily="2" charset="-78"/>
                          <a:cs typeface="Sakkal Majalla" panose="02000000000000000000" pitchFamily="2" charset="-78"/>
                        </a:rPr>
                        <a:t> </a:t>
                      </a:r>
                    </a:p>
                  </a:txBody>
                  <a:tcPr marL="50769" marR="50769" marT="0" marB="0"/>
                </a:tc>
                <a:tc>
                  <a:txBody>
                    <a:bodyPr/>
                    <a:lstStyle/>
                    <a:p>
                      <a:pPr marL="171450" marR="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بناء</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وتصميم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مبادرات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توعوية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مدارس</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منصات</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تدريب</a:t>
                      </a:r>
                      <a:r>
                        <a:rPr lang="en-US" sz="1200" b="0" dirty="0">
                          <a:solidFill>
                            <a:schemeClr val="bg2"/>
                          </a:solidFill>
                          <a:effectLst/>
                          <a:latin typeface="Sakkal Majalla" panose="02000000000000000000" pitchFamily="2" charset="-78"/>
                          <a:ea typeface="Calibri"/>
                          <a:cs typeface="Sakkal Majalla" panose="02000000000000000000" pitchFamily="2" charset="-78"/>
                        </a:rPr>
                        <a:t> ….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البحث</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عن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فرص</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استثمارية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خارج</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المنطقة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عقد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شراكة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جمعية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الايدي</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الحرفية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لتدريب</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ودعم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مشاريع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المستفيدين</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p>
                      <a:pPr marL="171450" marR="0" lvl="0" indent="-171450" algn="r" rtl="1">
                        <a:lnSpc>
                          <a:spcPts val="1680"/>
                        </a:lnSpc>
                        <a:spcBef>
                          <a:spcPts val="0"/>
                        </a:spcBef>
                        <a:spcAft>
                          <a:spcPts val="0"/>
                        </a:spcAft>
                        <a:buFont typeface="Arial"/>
                        <a:buChar char="•"/>
                      </a:pPr>
                      <a:r>
                        <a:rPr lang="en-US" sz="1200" b="0" dirty="0" err="1">
                          <a:solidFill>
                            <a:schemeClr val="bg2"/>
                          </a:solidFill>
                          <a:effectLst/>
                          <a:latin typeface="Sakkal Majalla" panose="02000000000000000000" pitchFamily="2" charset="-78"/>
                          <a:ea typeface="Calibri"/>
                          <a:cs typeface="Sakkal Majalla" panose="02000000000000000000" pitchFamily="2" charset="-78"/>
                        </a:rPr>
                        <a:t>عقد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شراكة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مع</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منصة</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جود</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لدعم</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r>
                        <a:rPr lang="en-US" sz="1200" b="0" dirty="0" err="1">
                          <a:solidFill>
                            <a:schemeClr val="bg2"/>
                          </a:solidFill>
                          <a:effectLst/>
                          <a:latin typeface="Sakkal Majalla" panose="02000000000000000000" pitchFamily="2" charset="-78"/>
                          <a:ea typeface="Calibri"/>
                          <a:cs typeface="Sakkal Majalla" panose="02000000000000000000" pitchFamily="2" charset="-78"/>
                        </a:rPr>
                        <a:t>الايجار</a:t>
                      </a:r>
                      <a:r>
                        <a:rPr lang="en-US" sz="1200" b="0" dirty="0">
                          <a:solidFill>
                            <a:schemeClr val="bg2"/>
                          </a:solidFill>
                          <a:effectLst/>
                          <a:latin typeface="Sakkal Majalla" panose="02000000000000000000" pitchFamily="2" charset="-78"/>
                          <a:ea typeface="Calibri"/>
                          <a:cs typeface="Sakkal Majalla" panose="02000000000000000000" pitchFamily="2" charset="-78"/>
                        </a:rPr>
                        <a:t> </a:t>
                      </a:r>
                    </a:p>
                  </a:txBody>
                  <a:tcPr marL="50769" marR="50769" marT="0" marB="0"/>
                </a:tc>
                <a:tc>
                  <a:txBody>
                    <a:bodyPr/>
                    <a:lstStyle/>
                    <a:p>
                      <a:pPr marL="0" marR="0" algn="r" rtl="1">
                        <a:lnSpc>
                          <a:spcPts val="1680"/>
                        </a:lnSpc>
                        <a:spcBef>
                          <a:spcPts val="0"/>
                        </a:spcBef>
                        <a:spcAft>
                          <a:spcPts val="0"/>
                        </a:spcAft>
                      </a:pPr>
                      <a:endParaRPr lang="en-US" sz="1200" b="0" dirty="0">
                        <a:solidFill>
                          <a:schemeClr val="bg2"/>
                        </a:solidFill>
                        <a:effectLst/>
                        <a:latin typeface="Sakkal Majalla" panose="02000000000000000000" pitchFamily="2" charset="-78"/>
                        <a:ea typeface="Calibri"/>
                        <a:cs typeface="Sakkal Majalla" panose="02000000000000000000" pitchFamily="2" charset="-78"/>
                      </a:endParaRPr>
                    </a:p>
                  </a:txBody>
                  <a:tcPr marL="50769" marR="50769" marT="0" marB="0"/>
                </a:tc>
                <a:extLst>
                  <a:ext uri="{0D108BD9-81ED-4DB2-BD59-A6C34878D82A}">
                    <a16:rowId xmlns:a16="http://schemas.microsoft.com/office/drawing/2014/main" val="3476285336"/>
                  </a:ext>
                </a:extLst>
              </a:tr>
            </a:tbl>
          </a:graphicData>
        </a:graphic>
      </p:graphicFrame>
    </p:spTree>
    <p:extLst>
      <p:ext uri="{BB962C8B-B14F-4D97-AF65-F5344CB8AC3E}">
        <p14:creationId xmlns:p14="http://schemas.microsoft.com/office/powerpoint/2010/main" val="4174722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B1110-3125-70C9-EA82-15B18F915EE5}"/>
              </a:ext>
            </a:extLst>
          </p:cNvPr>
          <p:cNvSpPr>
            <a:spLocks noGrp="1"/>
          </p:cNvSpPr>
          <p:nvPr>
            <p:ph type="body" sz="quarter" idx="10"/>
          </p:nvPr>
        </p:nvSpPr>
        <p:spPr/>
        <p:txBody>
          <a:bodyPr/>
          <a:lstStyle/>
          <a:p>
            <a:r>
              <a:rPr lang="ar-EG" dirty="0"/>
              <a:t>تحديد الاستراتيجيات</a:t>
            </a:r>
            <a:endParaRPr lang="en-US" dirty="0"/>
          </a:p>
        </p:txBody>
      </p:sp>
      <p:sp>
        <p:nvSpPr>
          <p:cNvPr id="4" name="TextBox 3">
            <a:extLst>
              <a:ext uri="{FF2B5EF4-FFF2-40B4-BE49-F238E27FC236}">
                <a16:creationId xmlns:a16="http://schemas.microsoft.com/office/drawing/2014/main" id="{A70320C8-8891-BE7E-28B2-068CCC7899DF}"/>
              </a:ext>
            </a:extLst>
          </p:cNvPr>
          <p:cNvSpPr txBox="1"/>
          <p:nvPr/>
        </p:nvSpPr>
        <p:spPr>
          <a:xfrm>
            <a:off x="2994212" y="1395302"/>
            <a:ext cx="8344348" cy="3754874"/>
          </a:xfrm>
          <a:prstGeom prst="rect">
            <a:avLst/>
          </a:prstGeom>
          <a:noFill/>
        </p:spPr>
        <p:txBody>
          <a:bodyPr wrap="square">
            <a:spAutoFit/>
          </a:bodyPr>
          <a:lstStyle/>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تفعيل اللجان بالجمعية والاستفادة من خبرات أعضاء المجلس</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متابعة الوحدة الاشرافية </a:t>
            </a:r>
            <a:r>
              <a:rPr lang="ar-SA" sz="1600" dirty="0" err="1">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للإستفادة</a:t>
            </a: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 من الإسكان التنموي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تفعيل الاتمتة التقنية في الجمعية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تأسيس وحدة الاستثمار والاسناد الحكومي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تشكيل فريق تطوعي خاص بالجمعية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بناء مشاريع نوعية وتسويقها </a:t>
            </a:r>
            <a:r>
              <a:rPr lang="ar-SA" sz="1600" dirty="0" err="1">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الإلكترونيا</a:t>
            </a: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 وللمانحين</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بناء مشاريع نوعية للمنصات الحكومية وبناء المشاريع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عقد شراكات فاعلة مع جمعية الايتام والاسر </a:t>
            </a:r>
            <a:r>
              <a:rPr lang="ar-SA" sz="1600" dirty="0" err="1">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لتفيذ</a:t>
            </a: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 المشاريع والخدمات الاسكانية </a:t>
            </a:r>
          </a:p>
          <a:p>
            <a:pPr marL="342900" marR="491490" lvl="0" indent="-342900" algn="r" rtl="1">
              <a:lnSpc>
                <a:spcPct val="150000"/>
              </a:lnSpc>
              <a:spcBef>
                <a:spcPts val="0"/>
              </a:spcBef>
              <a:spcAft>
                <a:spcPts val="0"/>
              </a:spcAft>
              <a:buFont typeface="+mj-lt"/>
              <a:buAutoNum type="arabicPeriod"/>
            </a:pPr>
            <a:r>
              <a:rPr lang="ar-SA"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بناء فرص تطوعية في الصيانة </a:t>
            </a:r>
          </a:p>
          <a:p>
            <a:pPr marL="342900" marR="491490" lvl="0" indent="-342900" algn="r" rtl="1">
              <a:lnSpc>
                <a:spcPct val="150000"/>
              </a:lnSpc>
              <a:spcBef>
                <a:spcPts val="0"/>
              </a:spcBef>
              <a:spcAft>
                <a:spcPts val="800"/>
              </a:spcAft>
              <a:buFont typeface="+mj-lt"/>
              <a:buAutoNum type="arabicPeriod"/>
            </a:pPr>
            <a:r>
              <a:rPr lang="en-US" sz="1600"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rPr>
              <a:t> </a:t>
            </a:r>
          </a:p>
        </p:txBody>
      </p:sp>
    </p:spTree>
    <p:extLst>
      <p:ext uri="{BB962C8B-B14F-4D97-AF65-F5344CB8AC3E}">
        <p14:creationId xmlns:p14="http://schemas.microsoft.com/office/powerpoint/2010/main" val="236231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D221C-5C3E-0DD0-6F45-A1BC2F01AB0A}"/>
              </a:ext>
            </a:extLst>
          </p:cNvPr>
          <p:cNvSpPr>
            <a:spLocks noGrp="1"/>
          </p:cNvSpPr>
          <p:nvPr>
            <p:ph type="body" sz="quarter" idx="10"/>
          </p:nvPr>
        </p:nvSpPr>
        <p:spPr>
          <a:xfrm>
            <a:off x="3810000" y="741363"/>
            <a:ext cx="7793038" cy="508317"/>
          </a:xfrm>
        </p:spPr>
        <p:txBody>
          <a:bodyPr/>
          <a:lstStyle/>
          <a:p>
            <a:r>
              <a:rPr lang="ar-EG" dirty="0"/>
              <a:t>تحديد الوضع المستقبلي المرغوب للجمعية</a:t>
            </a:r>
            <a:endParaRPr lang="en-US" dirty="0"/>
          </a:p>
        </p:txBody>
      </p:sp>
      <p:sp>
        <p:nvSpPr>
          <p:cNvPr id="3" name="Text Placeholder 1">
            <a:extLst>
              <a:ext uri="{FF2B5EF4-FFF2-40B4-BE49-F238E27FC236}">
                <a16:creationId xmlns:a16="http://schemas.microsoft.com/office/drawing/2014/main" id="{D6B1F9D9-28F3-5353-B9A0-8ADEF73E7940}"/>
              </a:ext>
            </a:extLst>
          </p:cNvPr>
          <p:cNvSpPr txBox="1">
            <a:spLocks/>
          </p:cNvSpPr>
          <p:nvPr/>
        </p:nvSpPr>
        <p:spPr>
          <a:xfrm>
            <a:off x="1173480" y="1762443"/>
            <a:ext cx="10429558" cy="508317"/>
          </a:xfrm>
          <a:prstGeom prst="rect">
            <a:avLst/>
          </a:prstGeom>
        </p:spPr>
        <p:txBody>
          <a:bodyPr anchor="ct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sz="2800" b="1" i="0" u="none" strike="noStrike" cap="none">
                <a:solidFill>
                  <a:schemeClr val="tx1">
                    <a:lumMod val="50000"/>
                  </a:schemeClr>
                </a:solidFill>
                <a:latin typeface="Readex Pro Deca" pitchFamily="2" charset="-78"/>
                <a:ea typeface="Arial"/>
                <a:cs typeface="Readex Pro Deca" pitchFamily="2" charset="-78"/>
                <a:sym typeface="Arial"/>
              </a:defRPr>
            </a:lvl1pPr>
            <a:lvl2pPr marR="0" lvl="1"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r>
              <a:rPr lang="ar-EG" sz="1800" dirty="0"/>
              <a:t>بعد تحديد نتائج المسح البيئي وتقييم الوضع الحالي للجمعية اتضح ان الوضع المستقبلي للجمعية سيكون كالتالي:</a:t>
            </a:r>
            <a:endParaRPr lang="en-US" sz="1800" dirty="0"/>
          </a:p>
        </p:txBody>
      </p:sp>
      <p:sp>
        <p:nvSpPr>
          <p:cNvPr id="5" name="TextBox 4">
            <a:extLst>
              <a:ext uri="{FF2B5EF4-FFF2-40B4-BE49-F238E27FC236}">
                <a16:creationId xmlns:a16="http://schemas.microsoft.com/office/drawing/2014/main" id="{4325D99F-F75E-8874-A649-B2341F66BC45}"/>
              </a:ext>
            </a:extLst>
          </p:cNvPr>
          <p:cNvSpPr txBox="1"/>
          <p:nvPr/>
        </p:nvSpPr>
        <p:spPr>
          <a:xfrm>
            <a:off x="3810000" y="3093877"/>
            <a:ext cx="7793038" cy="2693045"/>
          </a:xfrm>
          <a:prstGeom prst="rect">
            <a:avLst/>
          </a:prstGeom>
          <a:noFill/>
        </p:spPr>
        <p:txBody>
          <a:bodyPr wrap="square">
            <a:spAutoFit/>
          </a:bodyPr>
          <a:lstStyle/>
          <a:p>
            <a:pPr marL="0" marR="0" algn="r" rtl="1">
              <a:lnSpc>
                <a:spcPct val="150000"/>
              </a:lnSpc>
              <a:spcBef>
                <a:spcPts val="200"/>
              </a:spcBef>
              <a:spcAft>
                <a:spcPts val="0"/>
              </a:spcAft>
            </a:pPr>
            <a:r>
              <a:rPr lang="ar-SA" sz="1800" b="1" dirty="0">
                <a:effectLst/>
                <a:latin typeface="Sakkal Majalla" panose="02000000000000000000" pitchFamily="2" charset="-78"/>
                <a:ea typeface="Times New Roman" panose="02020603050405020304" pitchFamily="18" charset="0"/>
                <a:cs typeface="Sakkal Majalla" panose="02000000000000000000" pitchFamily="2" charset="-78"/>
              </a:rPr>
              <a:t>الاستراتيجيات المختارة نتيجة التحليل الرباعي لسد الفجوة الاستراتيجية: </a:t>
            </a:r>
            <a:endParaRPr lang="en-US" sz="1800" b="1" dirty="0">
              <a:effectLst/>
              <a:latin typeface="Sakkal Majalla" panose="02000000000000000000" pitchFamily="2" charset="-78"/>
              <a:ea typeface="Times New Roman" panose="02020603050405020304" pitchFamily="18" charset="0"/>
              <a:cs typeface="Sakkal Majalla" panose="02000000000000000000" pitchFamily="2" charset="-78"/>
            </a:endParaRPr>
          </a:p>
          <a:p>
            <a:pPr marL="342900" marR="491490" lvl="0" indent="-342900" algn="r" rtl="1">
              <a:lnSpc>
                <a:spcPct val="150000"/>
              </a:lnSpc>
              <a:spcBef>
                <a:spcPts val="0"/>
              </a:spcBef>
              <a:spcAft>
                <a:spcPts val="0"/>
              </a:spcAft>
              <a:buFont typeface="+mj-lt"/>
              <a:buAutoNum type="arabicPeriod"/>
            </a:pPr>
            <a:r>
              <a:rPr lang="ar-SA" sz="1600" dirty="0">
                <a:effectLst/>
                <a:latin typeface="Sakkal Majalla" panose="02000000000000000000" pitchFamily="2" charset="-78"/>
                <a:ea typeface="Calibri" panose="020F0502020204030204" pitchFamily="34" charset="0"/>
                <a:cs typeface="Sakkal Majalla" panose="02000000000000000000" pitchFamily="2" charset="-78"/>
              </a:rPr>
              <a:t>التركيز على مشروع ( إعادة بناء المساكن – ترميم المساكن). </a:t>
            </a:r>
          </a:p>
          <a:p>
            <a:pPr marL="342900" marR="491490" lvl="0" indent="-342900" algn="r" rtl="1">
              <a:lnSpc>
                <a:spcPct val="150000"/>
              </a:lnSpc>
              <a:spcBef>
                <a:spcPts val="0"/>
              </a:spcBef>
              <a:spcAft>
                <a:spcPts val="0"/>
              </a:spcAft>
              <a:buFont typeface="+mj-lt"/>
              <a:buAutoNum type="arabicPeriod"/>
            </a:pPr>
            <a:r>
              <a:rPr lang="ar-SA" sz="1600" dirty="0">
                <a:effectLst/>
                <a:latin typeface="Sakkal Majalla" panose="02000000000000000000" pitchFamily="2" charset="-78"/>
                <a:ea typeface="Calibri" panose="020F0502020204030204" pitchFamily="34" charset="0"/>
                <a:cs typeface="Sakkal Majalla" panose="02000000000000000000" pitchFamily="2" charset="-78"/>
              </a:rPr>
              <a:t>بناء شراكات فاعلة.  ( جمعيات – الإسكان التنموي – القطاع الخاص)</a:t>
            </a:r>
            <a:endParaRPr lang="en-US" sz="1600" dirty="0">
              <a:effectLst/>
              <a:latin typeface="Sakkal Majalla" panose="02000000000000000000" pitchFamily="2" charset="-78"/>
              <a:ea typeface="Calibri" panose="020F0502020204030204" pitchFamily="34" charset="0"/>
              <a:cs typeface="Sakkal Majalla" panose="02000000000000000000" pitchFamily="2" charset="-78"/>
            </a:endParaRPr>
          </a:p>
          <a:p>
            <a:pPr marL="342900" marR="491490" lvl="0" indent="-342900" algn="r" rtl="1">
              <a:lnSpc>
                <a:spcPct val="150000"/>
              </a:lnSpc>
              <a:spcBef>
                <a:spcPts val="0"/>
              </a:spcBef>
              <a:spcAft>
                <a:spcPts val="0"/>
              </a:spcAft>
              <a:buFont typeface="+mj-lt"/>
              <a:buAutoNum type="arabicPeriod"/>
            </a:pPr>
            <a:r>
              <a:rPr lang="en-US" sz="1600" dirty="0">
                <a:effectLst/>
                <a:latin typeface="Sakkal Majalla" panose="02000000000000000000" pitchFamily="2" charset="-78"/>
                <a:ea typeface="Calibri" panose="020F0502020204030204" pitchFamily="34" charset="0"/>
                <a:cs typeface="Sakkal Majalla" panose="02000000000000000000" pitchFamily="2" charset="-78"/>
              </a:rPr>
              <a:t> </a:t>
            </a:r>
            <a:r>
              <a:rPr lang="ar-SA" sz="1600" dirty="0">
                <a:effectLst/>
                <a:latin typeface="Sakkal Majalla" panose="02000000000000000000" pitchFamily="2" charset="-78"/>
                <a:ea typeface="Calibri" panose="020F0502020204030204" pitchFamily="34" charset="0"/>
                <a:cs typeface="Sakkal Majalla" panose="02000000000000000000" pitchFamily="2" charset="-78"/>
              </a:rPr>
              <a:t>تنويع مصادر دخل الجمعية.</a:t>
            </a:r>
            <a:endParaRPr lang="en-US" sz="1600" dirty="0">
              <a:effectLst/>
              <a:latin typeface="Sakkal Majalla" panose="02000000000000000000" pitchFamily="2" charset="-78"/>
              <a:ea typeface="Calibri" panose="020F0502020204030204" pitchFamily="34" charset="0"/>
              <a:cs typeface="Sakkal Majalla" panose="02000000000000000000" pitchFamily="2" charset="-78"/>
            </a:endParaRPr>
          </a:p>
          <a:p>
            <a:pPr marL="342900" marR="491490" lvl="0" indent="-342900" algn="r" rtl="1">
              <a:lnSpc>
                <a:spcPct val="150000"/>
              </a:lnSpc>
              <a:spcBef>
                <a:spcPts val="0"/>
              </a:spcBef>
              <a:spcAft>
                <a:spcPts val="0"/>
              </a:spcAft>
              <a:buFont typeface="+mj-lt"/>
              <a:buAutoNum type="arabicPeriod"/>
            </a:pPr>
            <a:r>
              <a:rPr lang="en-US" sz="1600" dirty="0">
                <a:effectLst/>
                <a:latin typeface="Sakkal Majalla" panose="02000000000000000000" pitchFamily="2" charset="-78"/>
                <a:ea typeface="Calibri" panose="020F0502020204030204" pitchFamily="34" charset="0"/>
                <a:cs typeface="Sakkal Majalla" panose="02000000000000000000" pitchFamily="2" charset="-78"/>
              </a:rPr>
              <a:t> </a:t>
            </a:r>
            <a:r>
              <a:rPr lang="ar-SA" sz="1600" dirty="0">
                <a:effectLst/>
                <a:latin typeface="Sakkal Majalla" panose="02000000000000000000" pitchFamily="2" charset="-78"/>
                <a:ea typeface="Calibri" panose="020F0502020204030204" pitchFamily="34" charset="0"/>
                <a:cs typeface="Sakkal Majalla" panose="02000000000000000000" pitchFamily="2" charset="-78"/>
              </a:rPr>
              <a:t>تفعيل التطوع بالجمعية</a:t>
            </a:r>
            <a:endParaRPr lang="en-US" sz="1600" dirty="0">
              <a:effectLst/>
              <a:latin typeface="Sakkal Majalla" panose="02000000000000000000" pitchFamily="2" charset="-78"/>
              <a:ea typeface="Calibri" panose="020F0502020204030204" pitchFamily="34" charset="0"/>
              <a:cs typeface="Sakkal Majalla" panose="02000000000000000000" pitchFamily="2" charset="-78"/>
            </a:endParaRPr>
          </a:p>
          <a:p>
            <a:pPr marL="342900" marR="491490" lvl="0" indent="-342900" algn="r" rtl="1">
              <a:lnSpc>
                <a:spcPct val="150000"/>
              </a:lnSpc>
              <a:spcBef>
                <a:spcPts val="0"/>
              </a:spcBef>
              <a:spcAft>
                <a:spcPts val="0"/>
              </a:spcAft>
              <a:buFont typeface="+mj-lt"/>
              <a:buAutoNum type="arabicPeriod"/>
            </a:pPr>
            <a:r>
              <a:rPr lang="en-US" sz="1600" dirty="0">
                <a:effectLst/>
                <a:latin typeface="Sakkal Majalla" panose="02000000000000000000" pitchFamily="2" charset="-78"/>
                <a:ea typeface="Calibri" panose="020F0502020204030204" pitchFamily="34" charset="0"/>
                <a:cs typeface="Sakkal Majalla" panose="02000000000000000000" pitchFamily="2" charset="-78"/>
              </a:rPr>
              <a:t> </a:t>
            </a:r>
          </a:p>
          <a:p>
            <a:pPr marL="342900" marR="491490" lvl="0" indent="-342900" algn="r" rtl="1">
              <a:lnSpc>
                <a:spcPct val="150000"/>
              </a:lnSpc>
              <a:spcBef>
                <a:spcPts val="0"/>
              </a:spcBef>
              <a:spcAft>
                <a:spcPts val="800"/>
              </a:spcAft>
              <a:buFont typeface="+mj-lt"/>
              <a:buAutoNum type="arabicPeriod"/>
            </a:pPr>
            <a:r>
              <a:rPr lang="en-US" sz="1600" dirty="0">
                <a:effectLst/>
                <a:latin typeface="Sakkal Majalla" panose="02000000000000000000" pitchFamily="2" charset="-78"/>
                <a:ea typeface="Calibri" panose="020F0502020204030204" pitchFamily="34" charset="0"/>
                <a:cs typeface="Sakkal Majalla" panose="02000000000000000000" pitchFamily="2" charset="-78"/>
              </a:rPr>
              <a:t> </a:t>
            </a:r>
          </a:p>
        </p:txBody>
      </p:sp>
    </p:spTree>
    <p:extLst>
      <p:ext uri="{BB962C8B-B14F-4D97-AF65-F5344CB8AC3E}">
        <p14:creationId xmlns:p14="http://schemas.microsoft.com/office/powerpoint/2010/main" val="183206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9" name="Google Shape;40;p6">
            <a:extLst>
              <a:ext uri="{FF2B5EF4-FFF2-40B4-BE49-F238E27FC236}">
                <a16:creationId xmlns:a16="http://schemas.microsoft.com/office/drawing/2014/main" id="{3B044456-B706-66A1-FAEB-CAC431B2E00F}"/>
              </a:ext>
            </a:extLst>
          </p:cNvPr>
          <p:cNvSpPr txBox="1"/>
          <p:nvPr/>
        </p:nvSpPr>
        <p:spPr>
          <a:xfrm>
            <a:off x="8289083" y="2568792"/>
            <a:ext cx="2149243" cy="592946"/>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كلمة رئيس مجلس الإدارة</a:t>
            </a:r>
          </a:p>
        </p:txBody>
      </p:sp>
      <p:sp>
        <p:nvSpPr>
          <p:cNvPr id="20" name="Google Shape;40;p6">
            <a:extLst>
              <a:ext uri="{FF2B5EF4-FFF2-40B4-BE49-F238E27FC236}">
                <a16:creationId xmlns:a16="http://schemas.microsoft.com/office/drawing/2014/main" id="{3B9B3B26-A49F-7D37-0DB7-1B11BB3C46D3}"/>
              </a:ext>
            </a:extLst>
          </p:cNvPr>
          <p:cNvSpPr txBox="1"/>
          <p:nvPr/>
        </p:nvSpPr>
        <p:spPr>
          <a:xfrm>
            <a:off x="8289083" y="3301541"/>
            <a:ext cx="2149244" cy="448531"/>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الملخص التنفيذي</a:t>
            </a:r>
          </a:p>
        </p:txBody>
      </p:sp>
      <p:sp>
        <p:nvSpPr>
          <p:cNvPr id="21" name="Google Shape;40;p6">
            <a:extLst>
              <a:ext uri="{FF2B5EF4-FFF2-40B4-BE49-F238E27FC236}">
                <a16:creationId xmlns:a16="http://schemas.microsoft.com/office/drawing/2014/main" id="{892D7124-52C1-69A8-339C-48F813AE98AE}"/>
              </a:ext>
            </a:extLst>
          </p:cNvPr>
          <p:cNvSpPr txBox="1"/>
          <p:nvPr/>
        </p:nvSpPr>
        <p:spPr>
          <a:xfrm>
            <a:off x="8289083" y="3995817"/>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تعريفات</a:t>
            </a:r>
          </a:p>
        </p:txBody>
      </p:sp>
      <p:sp>
        <p:nvSpPr>
          <p:cNvPr id="3" name="Google Shape;40;p6">
            <a:extLst>
              <a:ext uri="{FF2B5EF4-FFF2-40B4-BE49-F238E27FC236}">
                <a16:creationId xmlns:a16="http://schemas.microsoft.com/office/drawing/2014/main" id="{9561681C-50D4-55AE-180D-BAC0C7119975}"/>
              </a:ext>
            </a:extLst>
          </p:cNvPr>
          <p:cNvSpPr txBox="1"/>
          <p:nvPr/>
        </p:nvSpPr>
        <p:spPr>
          <a:xfrm>
            <a:off x="7539372" y="1633084"/>
            <a:ext cx="2938565" cy="592946"/>
          </a:xfrm>
          <a:prstGeom prst="rect">
            <a:avLst/>
          </a:prstGeom>
          <a:noFill/>
          <a:ln>
            <a:noFill/>
          </a:ln>
        </p:spPr>
        <p:txBody>
          <a:bodyPr spcFirstLastPara="1" wrap="square" lIns="0" tIns="0" rIns="0" bIns="0" anchor="t" anchorCtr="0">
            <a:noAutofit/>
          </a:bodyPr>
          <a:lstStyle/>
          <a:p>
            <a:pPr algn="r" rtl="1"/>
            <a:r>
              <a:rPr lang="ar-EG" sz="2800" b="1" dirty="0">
                <a:solidFill>
                  <a:schemeClr val="bg1"/>
                </a:solidFill>
                <a:latin typeface="Readex Pro Deca" pitchFamily="2" charset="-78"/>
                <a:ea typeface="Open Sans Light"/>
                <a:cs typeface="Readex Pro Deca" pitchFamily="2" charset="-78"/>
                <a:sym typeface="Open Sans Light"/>
              </a:rPr>
              <a:t> محتويات الدليل</a:t>
            </a:r>
          </a:p>
        </p:txBody>
      </p:sp>
      <p:grpSp>
        <p:nvGrpSpPr>
          <p:cNvPr id="5" name="Graphic 3">
            <a:extLst>
              <a:ext uri="{FF2B5EF4-FFF2-40B4-BE49-F238E27FC236}">
                <a16:creationId xmlns:a16="http://schemas.microsoft.com/office/drawing/2014/main" id="{DB1751B1-91A2-B74C-C4F4-768B525F23D6}"/>
              </a:ext>
            </a:extLst>
          </p:cNvPr>
          <p:cNvGrpSpPr/>
          <p:nvPr/>
        </p:nvGrpSpPr>
        <p:grpSpPr>
          <a:xfrm flipH="1">
            <a:off x="10628270" y="2573727"/>
            <a:ext cx="356461" cy="354854"/>
            <a:chOff x="1452061" y="2979140"/>
            <a:chExt cx="356461" cy="354854"/>
          </a:xfrm>
          <a:solidFill>
            <a:schemeClr val="bg1"/>
          </a:solidFill>
        </p:grpSpPr>
        <p:sp>
          <p:nvSpPr>
            <p:cNvPr id="12" name="Freeform: Shape 11">
              <a:extLst>
                <a:ext uri="{FF2B5EF4-FFF2-40B4-BE49-F238E27FC236}">
                  <a16:creationId xmlns:a16="http://schemas.microsoft.com/office/drawing/2014/main" id="{F741624E-F3FD-739C-6B35-EB5B66E3BEB2}"/>
                </a:ext>
              </a:extLst>
            </p:cNvPr>
            <p:cNvSpPr/>
            <p:nvPr/>
          </p:nvSpPr>
          <p:spPr>
            <a:xfrm>
              <a:off x="1452061" y="2979140"/>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AEAFB9DF-1BAE-EA3A-F541-065FC24DA86C}"/>
                </a:ext>
              </a:extLst>
            </p:cNvPr>
            <p:cNvSpPr txBox="1"/>
            <p:nvPr/>
          </p:nvSpPr>
          <p:spPr>
            <a:xfrm>
              <a:off x="1479586" y="3039086"/>
              <a:ext cx="328936" cy="263918"/>
            </a:xfrm>
            <a:prstGeom prst="rect">
              <a:avLst/>
            </a:prstGeom>
            <a:noFill/>
          </p:spPr>
          <p:txBody>
            <a:bodyPr wrap="none" rtlCol="0">
              <a:spAutoFit/>
            </a:bodyPr>
            <a:lstStyle/>
            <a:p>
              <a:pPr algn="l"/>
              <a:r>
                <a:rPr lang="en-US" sz="1115" b="1" spc="0" baseline="0" dirty="0">
                  <a:ln/>
                  <a:solidFill>
                    <a:schemeClr val="tx1">
                      <a:lumMod val="50000"/>
                    </a:schemeClr>
                  </a:solidFill>
                  <a:latin typeface="Poppins-SemiBold"/>
                  <a:cs typeface="Poppins-SemiBold"/>
                  <a:sym typeface="Poppins-SemiBold"/>
                  <a:rtl val="0"/>
                </a:rPr>
                <a:t>01</a:t>
              </a:r>
            </a:p>
          </p:txBody>
        </p:sp>
      </p:grpSp>
      <p:grpSp>
        <p:nvGrpSpPr>
          <p:cNvPr id="6" name="Graphic 3">
            <a:extLst>
              <a:ext uri="{FF2B5EF4-FFF2-40B4-BE49-F238E27FC236}">
                <a16:creationId xmlns:a16="http://schemas.microsoft.com/office/drawing/2014/main" id="{1D382424-424C-00CF-9E5D-9C6D6504E339}"/>
              </a:ext>
            </a:extLst>
          </p:cNvPr>
          <p:cNvGrpSpPr/>
          <p:nvPr/>
        </p:nvGrpSpPr>
        <p:grpSpPr>
          <a:xfrm flipH="1">
            <a:off x="10613041" y="3297784"/>
            <a:ext cx="371690" cy="354854"/>
            <a:chOff x="1452061" y="3979527"/>
            <a:chExt cx="371690" cy="354854"/>
          </a:xfrm>
          <a:solidFill>
            <a:schemeClr val="bg1"/>
          </a:solidFill>
        </p:grpSpPr>
        <p:sp>
          <p:nvSpPr>
            <p:cNvPr id="10" name="Freeform: Shape 9">
              <a:extLst>
                <a:ext uri="{FF2B5EF4-FFF2-40B4-BE49-F238E27FC236}">
                  <a16:creationId xmlns:a16="http://schemas.microsoft.com/office/drawing/2014/main" id="{07795060-B204-09F4-38E3-AA61597CE5EA}"/>
                </a:ext>
              </a:extLst>
            </p:cNvPr>
            <p:cNvSpPr/>
            <p:nvPr/>
          </p:nvSpPr>
          <p:spPr>
            <a:xfrm>
              <a:off x="1452061" y="3979527"/>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951FF248-8B01-897B-F749-FBC5242CF6F4}"/>
                </a:ext>
              </a:extLst>
            </p:cNvPr>
            <p:cNvSpPr txBox="1"/>
            <p:nvPr/>
          </p:nvSpPr>
          <p:spPr>
            <a:xfrm>
              <a:off x="1464357" y="4039473"/>
              <a:ext cx="359394" cy="263918"/>
            </a:xfrm>
            <a:prstGeom prst="rect">
              <a:avLst/>
            </a:prstGeom>
            <a:noFill/>
          </p:spPr>
          <p:txBody>
            <a:bodyPr wrap="none" rtlCol="0">
              <a:spAutoFit/>
            </a:bodyPr>
            <a:lstStyle/>
            <a:p>
              <a:pPr algn="l"/>
              <a:r>
                <a:rPr lang="en-US" sz="1115" b="1" spc="0" baseline="0" dirty="0">
                  <a:ln/>
                  <a:solidFill>
                    <a:schemeClr val="tx1">
                      <a:lumMod val="50000"/>
                    </a:schemeClr>
                  </a:solidFill>
                  <a:latin typeface="Poppins-SemiBold"/>
                  <a:cs typeface="Poppins-SemiBold"/>
                  <a:sym typeface="Poppins-SemiBold"/>
                  <a:rtl val="0"/>
                </a:rPr>
                <a:t>02</a:t>
              </a:r>
            </a:p>
          </p:txBody>
        </p:sp>
      </p:grpSp>
      <p:grpSp>
        <p:nvGrpSpPr>
          <p:cNvPr id="7" name="Graphic 3">
            <a:extLst>
              <a:ext uri="{FF2B5EF4-FFF2-40B4-BE49-F238E27FC236}">
                <a16:creationId xmlns:a16="http://schemas.microsoft.com/office/drawing/2014/main" id="{0241B986-3BD5-DA2B-DAD8-FF0B40753CB8}"/>
              </a:ext>
            </a:extLst>
          </p:cNvPr>
          <p:cNvGrpSpPr/>
          <p:nvPr/>
        </p:nvGrpSpPr>
        <p:grpSpPr>
          <a:xfrm flipH="1">
            <a:off x="10611438" y="3992059"/>
            <a:ext cx="373293" cy="354854"/>
            <a:chOff x="1452061" y="4979914"/>
            <a:chExt cx="373293" cy="354854"/>
          </a:xfrm>
          <a:solidFill>
            <a:schemeClr val="bg1"/>
          </a:solidFill>
        </p:grpSpPr>
        <p:sp>
          <p:nvSpPr>
            <p:cNvPr id="8" name="Freeform: Shape 7">
              <a:extLst>
                <a:ext uri="{FF2B5EF4-FFF2-40B4-BE49-F238E27FC236}">
                  <a16:creationId xmlns:a16="http://schemas.microsoft.com/office/drawing/2014/main" id="{EA39564F-A999-C314-2381-C678E0465A03}"/>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E2C2AF81-C8A5-48F9-0E09-AB1EFB77BA1B}"/>
                </a:ext>
              </a:extLst>
            </p:cNvPr>
            <p:cNvSpPr txBox="1"/>
            <p:nvPr/>
          </p:nvSpPr>
          <p:spPr>
            <a:xfrm>
              <a:off x="1462754" y="5039860"/>
              <a:ext cx="362600" cy="263918"/>
            </a:xfrm>
            <a:prstGeom prst="rect">
              <a:avLst/>
            </a:prstGeom>
            <a:noFill/>
          </p:spPr>
          <p:txBody>
            <a:bodyPr wrap="none" rtlCol="0">
              <a:spAutoFit/>
            </a:bodyPr>
            <a:lstStyle/>
            <a:p>
              <a:pPr algn="l"/>
              <a:r>
                <a:rPr lang="en-US" sz="1115" b="1" spc="0" baseline="0" dirty="0">
                  <a:ln/>
                  <a:solidFill>
                    <a:schemeClr val="tx1">
                      <a:lumMod val="50000"/>
                    </a:schemeClr>
                  </a:solidFill>
                  <a:latin typeface="Poppins-SemiBold"/>
                  <a:cs typeface="Poppins-SemiBold"/>
                  <a:sym typeface="Poppins-SemiBold"/>
                  <a:rtl val="0"/>
                </a:rPr>
                <a:t>03</a:t>
              </a:r>
            </a:p>
          </p:txBody>
        </p:sp>
      </p:grpSp>
      <p:pic>
        <p:nvPicPr>
          <p:cNvPr id="17" name="Picture Placeholder 16">
            <a:extLst>
              <a:ext uri="{FF2B5EF4-FFF2-40B4-BE49-F238E27FC236}">
                <a16:creationId xmlns:a16="http://schemas.microsoft.com/office/drawing/2014/main" id="{DD9DE704-4038-9313-A66A-55BEB2D48B37}"/>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l="21841" r="21841"/>
          <a:stretch>
            <a:fillRect/>
          </a:stretch>
        </p:blipFill>
        <p:spPr/>
      </p:pic>
      <p:sp>
        <p:nvSpPr>
          <p:cNvPr id="45" name="Google Shape;40;p6">
            <a:extLst>
              <a:ext uri="{FF2B5EF4-FFF2-40B4-BE49-F238E27FC236}">
                <a16:creationId xmlns:a16="http://schemas.microsoft.com/office/drawing/2014/main" id="{00283237-809A-D62D-B2F5-86BA2EF731E9}"/>
              </a:ext>
            </a:extLst>
          </p:cNvPr>
          <p:cNvSpPr txBox="1"/>
          <p:nvPr/>
        </p:nvSpPr>
        <p:spPr>
          <a:xfrm>
            <a:off x="4923064" y="2547426"/>
            <a:ext cx="2247557" cy="830586"/>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الأهداف الجمعية كما وردت في اللائحة الأساسية</a:t>
            </a:r>
          </a:p>
        </p:txBody>
      </p:sp>
      <p:sp>
        <p:nvSpPr>
          <p:cNvPr id="46" name="Google Shape;40;p6">
            <a:extLst>
              <a:ext uri="{FF2B5EF4-FFF2-40B4-BE49-F238E27FC236}">
                <a16:creationId xmlns:a16="http://schemas.microsoft.com/office/drawing/2014/main" id="{23E1527C-AD8C-63B1-D875-C5DEE7D1FA86}"/>
              </a:ext>
            </a:extLst>
          </p:cNvPr>
          <p:cNvSpPr txBox="1"/>
          <p:nvPr/>
        </p:nvSpPr>
        <p:spPr>
          <a:xfrm>
            <a:off x="4923064" y="3296606"/>
            <a:ext cx="2247558" cy="592946"/>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أصحاب المصلحة</a:t>
            </a:r>
          </a:p>
        </p:txBody>
      </p:sp>
      <p:sp>
        <p:nvSpPr>
          <p:cNvPr id="47" name="Google Shape;40;p6">
            <a:extLst>
              <a:ext uri="{FF2B5EF4-FFF2-40B4-BE49-F238E27FC236}">
                <a16:creationId xmlns:a16="http://schemas.microsoft.com/office/drawing/2014/main" id="{44249918-BBCE-8C05-284A-592BFB554411}"/>
              </a:ext>
            </a:extLst>
          </p:cNvPr>
          <p:cNvSpPr txBox="1"/>
          <p:nvPr/>
        </p:nvSpPr>
        <p:spPr>
          <a:xfrm>
            <a:off x="3766336" y="3990881"/>
            <a:ext cx="3404286" cy="347339"/>
          </a:xfrm>
          <a:prstGeom prst="rect">
            <a:avLst/>
          </a:prstGeom>
          <a:noFill/>
          <a:ln>
            <a:noFill/>
          </a:ln>
        </p:spPr>
        <p:txBody>
          <a:bodyPr spcFirstLastPara="1" wrap="square" lIns="0" tIns="0" rIns="0" bIns="0" anchor="t" anchorCtr="0">
            <a:noAutofit/>
          </a:bodyPr>
          <a:lstStyle/>
          <a:p>
            <a:pPr algn="r" rtl="1"/>
            <a:r>
              <a:rPr lang="ar-EG" sz="1800" dirty="0">
                <a:solidFill>
                  <a:schemeClr val="bg1"/>
                </a:solidFill>
                <a:latin typeface="Readex Pro Deca" pitchFamily="2" charset="-78"/>
                <a:ea typeface="Open Sans Light"/>
                <a:cs typeface="Readex Pro Deca" pitchFamily="2" charset="-78"/>
                <a:sym typeface="Open Sans Light"/>
              </a:rPr>
              <a:t>الاهتمام</a:t>
            </a:r>
          </a:p>
        </p:txBody>
      </p:sp>
      <p:grpSp>
        <p:nvGrpSpPr>
          <p:cNvPr id="49" name="Graphic 3">
            <a:extLst>
              <a:ext uri="{FF2B5EF4-FFF2-40B4-BE49-F238E27FC236}">
                <a16:creationId xmlns:a16="http://schemas.microsoft.com/office/drawing/2014/main" id="{BB8141F8-645F-BCDC-1B44-D2D7C830DC8A}"/>
              </a:ext>
            </a:extLst>
          </p:cNvPr>
          <p:cNvGrpSpPr/>
          <p:nvPr/>
        </p:nvGrpSpPr>
        <p:grpSpPr>
          <a:xfrm flipH="1">
            <a:off x="7360565" y="2568792"/>
            <a:ext cx="369012" cy="354854"/>
            <a:chOff x="1439510" y="2979140"/>
            <a:chExt cx="369012" cy="354854"/>
          </a:xfrm>
          <a:solidFill>
            <a:schemeClr val="bg1"/>
          </a:solidFill>
        </p:grpSpPr>
        <p:sp>
          <p:nvSpPr>
            <p:cNvPr id="56" name="Freeform: Shape 55">
              <a:extLst>
                <a:ext uri="{FF2B5EF4-FFF2-40B4-BE49-F238E27FC236}">
                  <a16:creationId xmlns:a16="http://schemas.microsoft.com/office/drawing/2014/main" id="{39568C5E-D61F-7AD5-732D-B9A0B81B2080}"/>
                </a:ext>
              </a:extLst>
            </p:cNvPr>
            <p:cNvSpPr/>
            <p:nvPr/>
          </p:nvSpPr>
          <p:spPr>
            <a:xfrm>
              <a:off x="1452061" y="2979140"/>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57" name="TextBox 56">
              <a:extLst>
                <a:ext uri="{FF2B5EF4-FFF2-40B4-BE49-F238E27FC236}">
                  <a16:creationId xmlns:a16="http://schemas.microsoft.com/office/drawing/2014/main" id="{83683D2A-13C9-A820-D3F2-8BDE74AFA54B}"/>
                </a:ext>
              </a:extLst>
            </p:cNvPr>
            <p:cNvSpPr txBox="1"/>
            <p:nvPr/>
          </p:nvSpPr>
          <p:spPr>
            <a:xfrm>
              <a:off x="1439510" y="3039086"/>
              <a:ext cx="369012"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06</a:t>
              </a:r>
              <a:endParaRPr lang="en-US" sz="1115" b="1" spc="0" baseline="0" dirty="0">
                <a:ln/>
                <a:solidFill>
                  <a:schemeClr val="tx1">
                    <a:lumMod val="50000"/>
                  </a:schemeClr>
                </a:solidFill>
                <a:latin typeface="Poppins-SemiBold"/>
                <a:cs typeface="Poppins-SemiBold"/>
                <a:sym typeface="Poppins-SemiBold"/>
                <a:rtl val="0"/>
              </a:endParaRPr>
            </a:p>
          </p:txBody>
        </p:sp>
      </p:grpSp>
      <p:grpSp>
        <p:nvGrpSpPr>
          <p:cNvPr id="50" name="Graphic 3">
            <a:extLst>
              <a:ext uri="{FF2B5EF4-FFF2-40B4-BE49-F238E27FC236}">
                <a16:creationId xmlns:a16="http://schemas.microsoft.com/office/drawing/2014/main" id="{EDC1C569-1F29-C139-9B89-2BF6CAD7D4F2}"/>
              </a:ext>
            </a:extLst>
          </p:cNvPr>
          <p:cNvGrpSpPr/>
          <p:nvPr/>
        </p:nvGrpSpPr>
        <p:grpSpPr>
          <a:xfrm flipH="1">
            <a:off x="7345336" y="3292849"/>
            <a:ext cx="371690" cy="354854"/>
            <a:chOff x="1452061" y="3979527"/>
            <a:chExt cx="371690" cy="354854"/>
          </a:xfrm>
          <a:solidFill>
            <a:schemeClr val="bg1"/>
          </a:solidFill>
        </p:grpSpPr>
        <p:sp>
          <p:nvSpPr>
            <p:cNvPr id="54" name="Freeform: Shape 53">
              <a:extLst>
                <a:ext uri="{FF2B5EF4-FFF2-40B4-BE49-F238E27FC236}">
                  <a16:creationId xmlns:a16="http://schemas.microsoft.com/office/drawing/2014/main" id="{CC58CEF4-C385-6365-706B-4498EBCCBE96}"/>
                </a:ext>
              </a:extLst>
            </p:cNvPr>
            <p:cNvSpPr/>
            <p:nvPr/>
          </p:nvSpPr>
          <p:spPr>
            <a:xfrm>
              <a:off x="1452061" y="3979527"/>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55" name="TextBox 54">
              <a:extLst>
                <a:ext uri="{FF2B5EF4-FFF2-40B4-BE49-F238E27FC236}">
                  <a16:creationId xmlns:a16="http://schemas.microsoft.com/office/drawing/2014/main" id="{B9231D79-A1F8-7ABF-9CC1-E653639A7A97}"/>
                </a:ext>
              </a:extLst>
            </p:cNvPr>
            <p:cNvSpPr txBox="1"/>
            <p:nvPr/>
          </p:nvSpPr>
          <p:spPr>
            <a:xfrm>
              <a:off x="1467563" y="4039473"/>
              <a:ext cx="356188"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07</a:t>
              </a:r>
              <a:endParaRPr lang="en-US" sz="1115" b="1" spc="0" baseline="0" dirty="0">
                <a:ln/>
                <a:solidFill>
                  <a:schemeClr val="tx1">
                    <a:lumMod val="50000"/>
                  </a:schemeClr>
                </a:solidFill>
                <a:latin typeface="Poppins-SemiBold"/>
                <a:cs typeface="Poppins-SemiBold"/>
                <a:sym typeface="Poppins-SemiBold"/>
                <a:rtl val="0"/>
              </a:endParaRPr>
            </a:p>
          </p:txBody>
        </p:sp>
      </p:grpSp>
      <p:grpSp>
        <p:nvGrpSpPr>
          <p:cNvPr id="51" name="Graphic 3">
            <a:extLst>
              <a:ext uri="{FF2B5EF4-FFF2-40B4-BE49-F238E27FC236}">
                <a16:creationId xmlns:a16="http://schemas.microsoft.com/office/drawing/2014/main" id="{7928FBFD-2493-1722-FD94-14CC113D0C0A}"/>
              </a:ext>
            </a:extLst>
          </p:cNvPr>
          <p:cNvGrpSpPr/>
          <p:nvPr/>
        </p:nvGrpSpPr>
        <p:grpSpPr>
          <a:xfrm flipH="1">
            <a:off x="7343733" y="3987124"/>
            <a:ext cx="373293" cy="354854"/>
            <a:chOff x="1452061" y="4979914"/>
            <a:chExt cx="373293" cy="354854"/>
          </a:xfrm>
          <a:solidFill>
            <a:schemeClr val="bg1"/>
          </a:solidFill>
        </p:grpSpPr>
        <p:sp>
          <p:nvSpPr>
            <p:cNvPr id="52" name="Freeform: Shape 51">
              <a:extLst>
                <a:ext uri="{FF2B5EF4-FFF2-40B4-BE49-F238E27FC236}">
                  <a16:creationId xmlns:a16="http://schemas.microsoft.com/office/drawing/2014/main" id="{38938FC8-2E2B-65C5-8F4D-6B046CAA4AB6}"/>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53" name="TextBox 52">
              <a:extLst>
                <a:ext uri="{FF2B5EF4-FFF2-40B4-BE49-F238E27FC236}">
                  <a16:creationId xmlns:a16="http://schemas.microsoft.com/office/drawing/2014/main" id="{B25CA128-BAC8-FAC2-5FF9-C5C855AF9C27}"/>
                </a:ext>
              </a:extLst>
            </p:cNvPr>
            <p:cNvSpPr txBox="1"/>
            <p:nvPr/>
          </p:nvSpPr>
          <p:spPr>
            <a:xfrm>
              <a:off x="1456342" y="5039860"/>
              <a:ext cx="369012"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08</a:t>
              </a:r>
              <a:endParaRPr lang="en-US" sz="1115" b="1" spc="0" baseline="0" dirty="0">
                <a:ln/>
                <a:solidFill>
                  <a:schemeClr val="tx1">
                    <a:lumMod val="50000"/>
                  </a:schemeClr>
                </a:solidFill>
                <a:latin typeface="Poppins-SemiBold"/>
                <a:cs typeface="Poppins-SemiBold"/>
                <a:sym typeface="Poppins-SemiBold"/>
                <a:rtl val="0"/>
              </a:endParaRPr>
            </a:p>
          </p:txBody>
        </p:sp>
      </p:grpSp>
      <p:sp>
        <p:nvSpPr>
          <p:cNvPr id="2" name="Google Shape;40;p6">
            <a:extLst>
              <a:ext uri="{FF2B5EF4-FFF2-40B4-BE49-F238E27FC236}">
                <a16:creationId xmlns:a16="http://schemas.microsoft.com/office/drawing/2014/main" id="{CF06B1C3-2AA8-04BA-B3C8-00B04F7EBAAE}"/>
              </a:ext>
            </a:extLst>
          </p:cNvPr>
          <p:cNvSpPr txBox="1"/>
          <p:nvPr/>
        </p:nvSpPr>
        <p:spPr>
          <a:xfrm>
            <a:off x="8284802" y="4627710"/>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منهجية التخطيط</a:t>
            </a:r>
          </a:p>
        </p:txBody>
      </p:sp>
      <p:grpSp>
        <p:nvGrpSpPr>
          <p:cNvPr id="14" name="Graphic 3">
            <a:extLst>
              <a:ext uri="{FF2B5EF4-FFF2-40B4-BE49-F238E27FC236}">
                <a16:creationId xmlns:a16="http://schemas.microsoft.com/office/drawing/2014/main" id="{D44F06A0-8E10-1C13-C090-A69811154BE1}"/>
              </a:ext>
            </a:extLst>
          </p:cNvPr>
          <p:cNvGrpSpPr/>
          <p:nvPr/>
        </p:nvGrpSpPr>
        <p:grpSpPr>
          <a:xfrm flipH="1">
            <a:off x="10607157" y="4623952"/>
            <a:ext cx="373293" cy="354854"/>
            <a:chOff x="1452061" y="4979914"/>
            <a:chExt cx="373293" cy="354854"/>
          </a:xfrm>
          <a:solidFill>
            <a:schemeClr val="bg1"/>
          </a:solidFill>
        </p:grpSpPr>
        <p:sp>
          <p:nvSpPr>
            <p:cNvPr id="15" name="Freeform: Shape 14">
              <a:extLst>
                <a:ext uri="{FF2B5EF4-FFF2-40B4-BE49-F238E27FC236}">
                  <a16:creationId xmlns:a16="http://schemas.microsoft.com/office/drawing/2014/main" id="{E25C352F-3E12-5D96-0BBA-61C59B9459C4}"/>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6B917881-2732-F887-E837-D9A68558E9BA}"/>
                </a:ext>
              </a:extLst>
            </p:cNvPr>
            <p:cNvSpPr txBox="1"/>
            <p:nvPr/>
          </p:nvSpPr>
          <p:spPr>
            <a:xfrm>
              <a:off x="1453136" y="5039860"/>
              <a:ext cx="372218"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04</a:t>
              </a:r>
              <a:endParaRPr lang="en-US" sz="1115" b="1" spc="0" baseline="0" dirty="0">
                <a:ln/>
                <a:solidFill>
                  <a:schemeClr val="tx1">
                    <a:lumMod val="50000"/>
                  </a:schemeClr>
                </a:solidFill>
                <a:latin typeface="Poppins-SemiBold"/>
                <a:cs typeface="Poppins-SemiBold"/>
                <a:sym typeface="Poppins-SemiBold"/>
                <a:rtl val="0"/>
              </a:endParaRPr>
            </a:p>
          </p:txBody>
        </p:sp>
      </p:grpSp>
      <p:sp>
        <p:nvSpPr>
          <p:cNvPr id="18" name="Google Shape;40;p6">
            <a:extLst>
              <a:ext uri="{FF2B5EF4-FFF2-40B4-BE49-F238E27FC236}">
                <a16:creationId xmlns:a16="http://schemas.microsoft.com/office/drawing/2014/main" id="{01B32442-F68C-7BC0-635E-2AB4088444A9}"/>
              </a:ext>
            </a:extLst>
          </p:cNvPr>
          <p:cNvSpPr txBox="1"/>
          <p:nvPr/>
        </p:nvSpPr>
        <p:spPr>
          <a:xfrm>
            <a:off x="4733544" y="4622774"/>
            <a:ext cx="2432797" cy="514967"/>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تقييم الجمعية على معايير النموذج الثماني</a:t>
            </a:r>
          </a:p>
        </p:txBody>
      </p:sp>
      <p:grpSp>
        <p:nvGrpSpPr>
          <p:cNvPr id="22" name="Graphic 3">
            <a:extLst>
              <a:ext uri="{FF2B5EF4-FFF2-40B4-BE49-F238E27FC236}">
                <a16:creationId xmlns:a16="http://schemas.microsoft.com/office/drawing/2014/main" id="{65210AF8-3D3C-02C8-C96B-2F3BEB2E87E1}"/>
              </a:ext>
            </a:extLst>
          </p:cNvPr>
          <p:cNvGrpSpPr/>
          <p:nvPr/>
        </p:nvGrpSpPr>
        <p:grpSpPr>
          <a:xfrm flipH="1">
            <a:off x="7339452" y="4619017"/>
            <a:ext cx="373293" cy="354854"/>
            <a:chOff x="1452061" y="4979914"/>
            <a:chExt cx="373293" cy="354854"/>
          </a:xfrm>
          <a:solidFill>
            <a:schemeClr val="bg1"/>
          </a:solidFill>
        </p:grpSpPr>
        <p:sp>
          <p:nvSpPr>
            <p:cNvPr id="23" name="Freeform: Shape 22">
              <a:extLst>
                <a:ext uri="{FF2B5EF4-FFF2-40B4-BE49-F238E27FC236}">
                  <a16:creationId xmlns:a16="http://schemas.microsoft.com/office/drawing/2014/main" id="{0A21F0D5-CC8F-FC84-AFF4-3E0EE1A2E445}"/>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24" name="TextBox 23">
              <a:extLst>
                <a:ext uri="{FF2B5EF4-FFF2-40B4-BE49-F238E27FC236}">
                  <a16:creationId xmlns:a16="http://schemas.microsoft.com/office/drawing/2014/main" id="{0D49D3C7-53AF-DC23-4BA7-AA832A472098}"/>
                </a:ext>
              </a:extLst>
            </p:cNvPr>
            <p:cNvSpPr txBox="1"/>
            <p:nvPr/>
          </p:nvSpPr>
          <p:spPr>
            <a:xfrm>
              <a:off x="1457946" y="5039860"/>
              <a:ext cx="367408"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09</a:t>
              </a:r>
              <a:endParaRPr lang="en-US" sz="1115" b="1" spc="0" baseline="0" dirty="0">
                <a:ln/>
                <a:solidFill>
                  <a:schemeClr val="tx1">
                    <a:lumMod val="50000"/>
                  </a:schemeClr>
                </a:solidFill>
                <a:latin typeface="Poppins-SemiBold"/>
                <a:cs typeface="Poppins-SemiBold"/>
                <a:sym typeface="Poppins-SemiBold"/>
                <a:rtl val="0"/>
              </a:endParaRPr>
            </a:p>
          </p:txBody>
        </p:sp>
      </p:grpSp>
      <p:sp>
        <p:nvSpPr>
          <p:cNvPr id="25" name="Google Shape;40;p6">
            <a:extLst>
              <a:ext uri="{FF2B5EF4-FFF2-40B4-BE49-F238E27FC236}">
                <a16:creationId xmlns:a16="http://schemas.microsoft.com/office/drawing/2014/main" id="{1F9AF828-7F00-4D26-B982-961A79A4A533}"/>
              </a:ext>
            </a:extLst>
          </p:cNvPr>
          <p:cNvSpPr txBox="1"/>
          <p:nvPr/>
        </p:nvSpPr>
        <p:spPr>
          <a:xfrm>
            <a:off x="8280521" y="5259603"/>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التوجهات لاستراتيجية للجمعية</a:t>
            </a:r>
          </a:p>
        </p:txBody>
      </p:sp>
      <p:grpSp>
        <p:nvGrpSpPr>
          <p:cNvPr id="26" name="Graphic 3">
            <a:extLst>
              <a:ext uri="{FF2B5EF4-FFF2-40B4-BE49-F238E27FC236}">
                <a16:creationId xmlns:a16="http://schemas.microsoft.com/office/drawing/2014/main" id="{2BD86059-C35B-6474-9D43-3D3198266BFD}"/>
              </a:ext>
            </a:extLst>
          </p:cNvPr>
          <p:cNvGrpSpPr/>
          <p:nvPr/>
        </p:nvGrpSpPr>
        <p:grpSpPr>
          <a:xfrm flipH="1">
            <a:off x="10602876" y="5255845"/>
            <a:ext cx="373293" cy="354854"/>
            <a:chOff x="1452061" y="4979914"/>
            <a:chExt cx="373293" cy="354854"/>
          </a:xfrm>
          <a:solidFill>
            <a:schemeClr val="bg1"/>
          </a:solidFill>
        </p:grpSpPr>
        <p:sp>
          <p:nvSpPr>
            <p:cNvPr id="27" name="Freeform: Shape 26">
              <a:extLst>
                <a:ext uri="{FF2B5EF4-FFF2-40B4-BE49-F238E27FC236}">
                  <a16:creationId xmlns:a16="http://schemas.microsoft.com/office/drawing/2014/main" id="{E8685966-18EB-812E-5252-762B7F3B5023}"/>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28" name="TextBox 27">
              <a:extLst>
                <a:ext uri="{FF2B5EF4-FFF2-40B4-BE49-F238E27FC236}">
                  <a16:creationId xmlns:a16="http://schemas.microsoft.com/office/drawing/2014/main" id="{9016015D-366D-CF52-4258-DDC8191E83F7}"/>
                </a:ext>
              </a:extLst>
            </p:cNvPr>
            <p:cNvSpPr txBox="1"/>
            <p:nvPr/>
          </p:nvSpPr>
          <p:spPr>
            <a:xfrm>
              <a:off x="1456342" y="5039860"/>
              <a:ext cx="369012"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05</a:t>
              </a:r>
              <a:endParaRPr lang="en-US" sz="1115" b="1" spc="0" baseline="0" dirty="0">
                <a:ln/>
                <a:solidFill>
                  <a:schemeClr val="tx1">
                    <a:lumMod val="50000"/>
                  </a:schemeClr>
                </a:solidFill>
                <a:latin typeface="Poppins-SemiBold"/>
                <a:cs typeface="Poppins-SemiBold"/>
                <a:sym typeface="Poppins-SemiBold"/>
                <a:rtl val="0"/>
              </a:endParaRPr>
            </a:p>
          </p:txBody>
        </p:sp>
      </p:grpSp>
      <p:sp>
        <p:nvSpPr>
          <p:cNvPr id="29" name="Google Shape;40;p6">
            <a:extLst>
              <a:ext uri="{FF2B5EF4-FFF2-40B4-BE49-F238E27FC236}">
                <a16:creationId xmlns:a16="http://schemas.microsoft.com/office/drawing/2014/main" id="{893EE0F0-3C3C-705A-CC6C-E57B0A577E43}"/>
              </a:ext>
            </a:extLst>
          </p:cNvPr>
          <p:cNvSpPr txBox="1"/>
          <p:nvPr/>
        </p:nvSpPr>
        <p:spPr>
          <a:xfrm>
            <a:off x="4856830" y="5254667"/>
            <a:ext cx="2305230" cy="81156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تحديد المستفيدين وحاجاتهم التنموية وكيفية تحقيقها</a:t>
            </a:r>
          </a:p>
        </p:txBody>
      </p:sp>
      <p:grpSp>
        <p:nvGrpSpPr>
          <p:cNvPr id="30" name="Graphic 3">
            <a:extLst>
              <a:ext uri="{FF2B5EF4-FFF2-40B4-BE49-F238E27FC236}">
                <a16:creationId xmlns:a16="http://schemas.microsoft.com/office/drawing/2014/main" id="{C25757E2-3940-B012-A59B-75B63D59832C}"/>
              </a:ext>
            </a:extLst>
          </p:cNvPr>
          <p:cNvGrpSpPr/>
          <p:nvPr/>
        </p:nvGrpSpPr>
        <p:grpSpPr>
          <a:xfrm flipH="1">
            <a:off x="7335171" y="5250910"/>
            <a:ext cx="373293" cy="354854"/>
            <a:chOff x="1452061" y="4979914"/>
            <a:chExt cx="373293" cy="354854"/>
          </a:xfrm>
          <a:solidFill>
            <a:schemeClr val="bg1"/>
          </a:solidFill>
        </p:grpSpPr>
        <p:sp>
          <p:nvSpPr>
            <p:cNvPr id="31" name="Freeform: Shape 30">
              <a:extLst>
                <a:ext uri="{FF2B5EF4-FFF2-40B4-BE49-F238E27FC236}">
                  <a16:creationId xmlns:a16="http://schemas.microsoft.com/office/drawing/2014/main" id="{91077D48-EBA5-0D0D-7815-9559EF333B1E}"/>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32" name="TextBox 31">
              <a:extLst>
                <a:ext uri="{FF2B5EF4-FFF2-40B4-BE49-F238E27FC236}">
                  <a16:creationId xmlns:a16="http://schemas.microsoft.com/office/drawing/2014/main" id="{097322C0-6D61-8128-5BF5-87651C04475B}"/>
                </a:ext>
              </a:extLst>
            </p:cNvPr>
            <p:cNvSpPr txBox="1"/>
            <p:nvPr/>
          </p:nvSpPr>
          <p:spPr>
            <a:xfrm>
              <a:off x="1496418" y="5039860"/>
              <a:ext cx="328936"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10</a:t>
              </a:r>
              <a:endParaRPr lang="en-US" sz="1115" b="1" spc="0" baseline="0" dirty="0">
                <a:ln/>
                <a:solidFill>
                  <a:schemeClr val="tx1">
                    <a:lumMod val="50000"/>
                  </a:schemeClr>
                </a:solidFill>
                <a:latin typeface="Poppins-SemiBold"/>
                <a:cs typeface="Poppins-SemiBold"/>
                <a:sym typeface="Poppins-SemiBold"/>
                <a:rtl val="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54128-3BB9-01D1-5834-D3BF3DF57594}"/>
              </a:ext>
            </a:extLst>
          </p:cNvPr>
          <p:cNvSpPr>
            <a:spLocks noGrp="1"/>
          </p:cNvSpPr>
          <p:nvPr>
            <p:ph type="body" sz="quarter" idx="10"/>
          </p:nvPr>
        </p:nvSpPr>
        <p:spPr>
          <a:xfrm>
            <a:off x="6580094" y="275199"/>
            <a:ext cx="5507038" cy="452437"/>
          </a:xfrm>
        </p:spPr>
        <p:txBody>
          <a:bodyPr/>
          <a:lstStyle/>
          <a:p>
            <a:r>
              <a:rPr lang="ar-SA" dirty="0"/>
              <a:t>الخطة الاستراتيجية</a:t>
            </a:r>
            <a:endParaRPr lang="ar-EG" dirty="0"/>
          </a:p>
          <a:p>
            <a:endParaRPr lang="en-US" dirty="0"/>
          </a:p>
        </p:txBody>
      </p:sp>
      <p:pic>
        <p:nvPicPr>
          <p:cNvPr id="4" name="صورة 3">
            <a:extLst>
              <a:ext uri="{FF2B5EF4-FFF2-40B4-BE49-F238E27FC236}">
                <a16:creationId xmlns:a16="http://schemas.microsoft.com/office/drawing/2014/main" id="{D8DE5368-974E-07B3-6303-3F8CF7AC7E69}"/>
              </a:ext>
            </a:extLst>
          </p:cNvPr>
          <p:cNvPicPr>
            <a:picLocks noChangeAspect="1"/>
          </p:cNvPicPr>
          <p:nvPr/>
        </p:nvPicPr>
        <p:blipFill>
          <a:blip r:embed="rId2"/>
          <a:stretch>
            <a:fillRect/>
          </a:stretch>
        </p:blipFill>
        <p:spPr>
          <a:xfrm>
            <a:off x="589602" y="599160"/>
            <a:ext cx="10656837" cy="6079545"/>
          </a:xfrm>
          <a:prstGeom prst="rect">
            <a:avLst/>
          </a:prstGeom>
        </p:spPr>
      </p:pic>
    </p:spTree>
    <p:extLst>
      <p:ext uri="{BB962C8B-B14F-4D97-AF65-F5344CB8AC3E}">
        <p14:creationId xmlns:p14="http://schemas.microsoft.com/office/powerpoint/2010/main" val="4244152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54128-3BB9-01D1-5834-D3BF3DF57594}"/>
              </a:ext>
            </a:extLst>
          </p:cNvPr>
          <p:cNvSpPr>
            <a:spLocks noGrp="1"/>
          </p:cNvSpPr>
          <p:nvPr>
            <p:ph type="body" sz="quarter" idx="10"/>
          </p:nvPr>
        </p:nvSpPr>
        <p:spPr/>
        <p:txBody>
          <a:bodyPr/>
          <a:lstStyle/>
          <a:p>
            <a:r>
              <a:rPr lang="ar-EG" dirty="0"/>
              <a:t>الأهداف الاستراتيجية:</a:t>
            </a:r>
          </a:p>
          <a:p>
            <a:endParaRPr lang="en-US" dirty="0"/>
          </a:p>
        </p:txBody>
      </p:sp>
      <p:graphicFrame>
        <p:nvGraphicFramePr>
          <p:cNvPr id="5" name="جدول 4">
            <a:extLst>
              <a:ext uri="{FF2B5EF4-FFF2-40B4-BE49-F238E27FC236}">
                <a16:creationId xmlns:a16="http://schemas.microsoft.com/office/drawing/2014/main" id="{258DB8E1-2D66-D47A-F3C2-878F2ECF3491}"/>
              </a:ext>
            </a:extLst>
          </p:cNvPr>
          <p:cNvGraphicFramePr>
            <a:graphicFrameLocks noGrp="1"/>
          </p:cNvGraphicFramePr>
          <p:nvPr>
            <p:extLst>
              <p:ext uri="{D42A27DB-BD31-4B8C-83A1-F6EECF244321}">
                <p14:modId xmlns:p14="http://schemas.microsoft.com/office/powerpoint/2010/main" val="1392869039"/>
              </p:ext>
            </p:extLst>
          </p:nvPr>
        </p:nvGraphicFramePr>
        <p:xfrm>
          <a:off x="1947763" y="1825624"/>
          <a:ext cx="8296474" cy="4351340"/>
        </p:xfrm>
        <a:graphic>
          <a:graphicData uri="http://schemas.openxmlformats.org/drawingml/2006/table">
            <a:tbl>
              <a:tblPr rtl="1" firstRow="1" bandRow="1"/>
              <a:tblGrid>
                <a:gridCol w="1676761">
                  <a:extLst>
                    <a:ext uri="{9D8B030D-6E8A-4147-A177-3AD203B41FA5}">
                      <a16:colId xmlns:a16="http://schemas.microsoft.com/office/drawing/2014/main" val="3610090132"/>
                    </a:ext>
                  </a:extLst>
                </a:gridCol>
                <a:gridCol w="6619713">
                  <a:extLst>
                    <a:ext uri="{9D8B030D-6E8A-4147-A177-3AD203B41FA5}">
                      <a16:colId xmlns:a16="http://schemas.microsoft.com/office/drawing/2014/main" val="592516198"/>
                    </a:ext>
                  </a:extLst>
                </a:gridCol>
              </a:tblGrid>
              <a:tr h="516316">
                <a:tc>
                  <a:txBody>
                    <a:bodyPr/>
                    <a:lstStyle/>
                    <a:p>
                      <a:pPr marL="0" algn="ctr" rtl="1" eaLnBrk="1" fontAlgn="ctr" latinLnBrk="0" hangingPunct="1">
                        <a:spcBef>
                          <a:spcPts val="0"/>
                        </a:spcBef>
                        <a:spcAft>
                          <a:spcPts val="0"/>
                        </a:spcAft>
                      </a:pPr>
                      <a:r>
                        <a:rPr lang="ar-SA" sz="1100" b="1" i="0" u="none" strike="noStrike" kern="1200" dirty="0">
                          <a:solidFill>
                            <a:srgbClr val="FFFFFF"/>
                          </a:solidFill>
                          <a:effectLst/>
                          <a:latin typeface="TheSans" panose="020B0803040302020203" pitchFamily="34" charset="-78"/>
                          <a:ea typeface="GE Dinar One" panose="020A0503020102020204" pitchFamily="18" charset="-78"/>
                          <a:cs typeface="TheSans" panose="020B0803040302020203" pitchFamily="34" charset="-78"/>
                        </a:rPr>
                        <a:t>المجال</a:t>
                      </a:r>
                      <a:endParaRPr lang="ar-SA" sz="1700" b="0" i="0" u="none" strike="noStrike" dirty="0">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75000"/>
                      </a:schemeClr>
                    </a:solidFill>
                  </a:tcPr>
                </a:tc>
                <a:tc>
                  <a:txBody>
                    <a:bodyPr/>
                    <a:lstStyle/>
                    <a:p>
                      <a:pPr marL="0" marR="0" indent="0" algn="ctr" rtl="1" eaLnBrk="1" fontAlgn="auto" latinLnBrk="0" hangingPunct="1">
                        <a:spcBef>
                          <a:spcPts val="0"/>
                        </a:spcBef>
                        <a:spcAft>
                          <a:spcPts val="0"/>
                        </a:spcAft>
                      </a:pPr>
                      <a:r>
                        <a:rPr lang="ar-SA" sz="1100" b="1" i="0" u="none" strike="noStrike" kern="1200" dirty="0">
                          <a:solidFill>
                            <a:srgbClr val="FFFFFF"/>
                          </a:solidFill>
                          <a:effectLst/>
                          <a:latin typeface="TheSans" panose="020B0803040302020203" pitchFamily="34" charset="-78"/>
                          <a:ea typeface="GE Dinar One" panose="020A0503020102020204" pitchFamily="18" charset="-78"/>
                          <a:cs typeface="TheSans" panose="020B0803040302020203" pitchFamily="34" charset="-78"/>
                        </a:rPr>
                        <a:t>الأهداف الاستراتيجية</a:t>
                      </a:r>
                      <a:endParaRPr lang="ar-SA" sz="1700" b="0" i="0" u="none" strike="noStrike" dirty="0">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692413803"/>
                  </a:ext>
                </a:extLst>
              </a:tr>
              <a:tr h="479378">
                <a:tc>
                  <a:txBody>
                    <a:bodyPr/>
                    <a:lstStyle/>
                    <a:p>
                      <a:pPr marL="0" algn="ctr" rtl="1" eaLnBrk="1" fontAlgn="ctr" latinLnBrk="0" hangingPunct="1">
                        <a:spcBef>
                          <a:spcPts val="0"/>
                        </a:spcBef>
                        <a:spcAft>
                          <a:spcPts val="0"/>
                        </a:spcAft>
                      </a:pPr>
                      <a:r>
                        <a:rPr lang="ar-SA" sz="1100" b="0" i="0" u="none" strike="noStrike" kern="1200"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الخدمة</a:t>
                      </a:r>
                      <a:endParaRPr lang="ar-SA" sz="1700" b="0" i="0" u="none" strike="noStrike" dirty="0">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342900" indent="-342900" algn="r" rtl="1" eaLnBrk="1" fontAlgn="ctr" latinLnBrk="0" hangingPunct="1">
                        <a:spcBef>
                          <a:spcPts val="0"/>
                        </a:spcBef>
                        <a:spcAft>
                          <a:spcPts val="0"/>
                        </a:spcAft>
                        <a:buAutoNum type="arabicPeriod"/>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تأمين سكن ملائم</a:t>
                      </a:r>
                    </a:p>
                    <a:p>
                      <a:pPr marL="342900" indent="-342900" algn="r" rtl="1" eaLnBrk="1" fontAlgn="ctr" latinLnBrk="0" hangingPunct="1">
                        <a:spcBef>
                          <a:spcPts val="0"/>
                        </a:spcBef>
                        <a:spcAft>
                          <a:spcPts val="0"/>
                        </a:spcAft>
                        <a:buAutoNum type="arabicPeriod"/>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تنمية الأسر المستفيدة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65952885"/>
                  </a:ext>
                </a:extLst>
              </a:tr>
              <a:tr h="479378">
                <a:tc>
                  <a:txBody>
                    <a:bodyPr/>
                    <a:lstStyle/>
                    <a:p>
                      <a:pPr marL="0" algn="ctr" rtl="1" eaLnBrk="1" fontAlgn="ctr" latinLnBrk="0" hangingPunct="1">
                        <a:spcBef>
                          <a:spcPts val="0"/>
                        </a:spcBef>
                        <a:spcAft>
                          <a:spcPts val="0"/>
                        </a:spcAft>
                      </a:pPr>
                      <a:r>
                        <a:rPr lang="ar-SA" sz="1100" b="0" i="0" u="none" strike="noStrike" kern="1200"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الاستدامة المالية</a:t>
                      </a:r>
                      <a:endParaRPr lang="ar-SA" sz="1700" b="0" i="0" u="none" strike="noStrike" dirty="0">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تنمية وتنويع مصادر إيرادات الجمعية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2877304"/>
                  </a:ext>
                </a:extLst>
              </a:tr>
              <a:tr h="479378">
                <a:tc>
                  <a:txBody>
                    <a:bodyPr/>
                    <a:lstStyle/>
                    <a:p>
                      <a:pPr marL="0" algn="ctr" rtl="1" eaLnBrk="1" fontAlgn="ctr" latinLnBrk="0" hangingPunct="1">
                        <a:spcBef>
                          <a:spcPts val="0"/>
                        </a:spcBef>
                        <a:spcAft>
                          <a:spcPts val="0"/>
                        </a:spcAft>
                      </a:pP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التطوع</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تعزيز العمل التطوعية في الجمعية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8158000"/>
                  </a:ext>
                </a:extLst>
              </a:tr>
              <a:tr h="479378">
                <a:tc>
                  <a:txBody>
                    <a:bodyPr/>
                    <a:lstStyle/>
                    <a:p>
                      <a:pPr marL="0" algn="ctr" rtl="1" eaLnBrk="1" fontAlgn="ctr" latinLnBrk="0" hangingPunct="1">
                        <a:spcBef>
                          <a:spcPts val="0"/>
                        </a:spcBef>
                        <a:spcAft>
                          <a:spcPts val="0"/>
                        </a:spcAft>
                      </a:pP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الشراكات</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عقد شراكات استراتيجية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1494986"/>
                  </a:ext>
                </a:extLst>
              </a:tr>
              <a:tr h="479378">
                <a:tc>
                  <a:txBody>
                    <a:bodyPr/>
                    <a:lstStyle/>
                    <a:p>
                      <a:pPr marL="0" algn="ctr" rtl="1" eaLnBrk="1" fontAlgn="ctr" latinLnBrk="0" hangingPunct="1">
                        <a:spcBef>
                          <a:spcPts val="0"/>
                        </a:spcBef>
                        <a:spcAft>
                          <a:spcPts val="0"/>
                        </a:spcAft>
                      </a:pP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الموارد البشرية</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استقطاب وتأجيل كفاءات وظيفية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9734607"/>
                  </a:ext>
                </a:extLst>
              </a:tr>
              <a:tr h="479378">
                <a:tc>
                  <a:txBody>
                    <a:bodyPr/>
                    <a:lstStyle/>
                    <a:p>
                      <a:pPr marL="0" algn="ctr" rtl="1" eaLnBrk="1" fontAlgn="ctr" latinLnBrk="0" hangingPunct="1">
                        <a:spcBef>
                          <a:spcPts val="0"/>
                        </a:spcBef>
                        <a:spcAft>
                          <a:spcPts val="0"/>
                        </a:spcAft>
                      </a:pP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السمعة</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بناء صورة ذهنية إيجابية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63490920"/>
                  </a:ext>
                </a:extLst>
              </a:tr>
              <a:tr h="479378">
                <a:tc>
                  <a:txBody>
                    <a:bodyPr/>
                    <a:lstStyle/>
                    <a:p>
                      <a:pPr marL="0" marR="0" indent="0" algn="ctr" rtl="1" eaLnBrk="1" fontAlgn="auto" latinLnBrk="0" hangingPunct="1">
                        <a:spcBef>
                          <a:spcPts val="0"/>
                        </a:spcBef>
                        <a:spcAft>
                          <a:spcPts val="0"/>
                        </a:spcAft>
                      </a:pPr>
                      <a:r>
                        <a:rPr lang="ar-SA" sz="10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7</a:t>
                      </a: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التميز المؤسسي</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تحقيق تميز مؤسسي للجمعية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484562"/>
                  </a:ext>
                </a:extLst>
              </a:tr>
              <a:tr h="479378">
                <a:tc>
                  <a:txBody>
                    <a:bodyPr/>
                    <a:lstStyle/>
                    <a:p>
                      <a:pPr marL="0" algn="ctr" rtl="1" eaLnBrk="1" fontAlgn="ctr" latinLnBrk="0" hangingPunct="1">
                        <a:spcBef>
                          <a:spcPts val="0"/>
                        </a:spcBef>
                        <a:spcAft>
                          <a:spcPts val="0"/>
                        </a:spcAft>
                      </a:pPr>
                      <a:r>
                        <a:rPr lang="ar-SA" sz="1100" b="0" i="0" u="none" strike="noStrike" kern="1200">
                          <a:solidFill>
                            <a:srgbClr val="000000"/>
                          </a:solidFill>
                          <a:effectLst/>
                          <a:latin typeface="TheSans" panose="020B0803040302020203" pitchFamily="34" charset="-78"/>
                          <a:ea typeface="GE Dinar One" panose="020A0503020102020204" pitchFamily="18" charset="-78"/>
                          <a:cs typeface="TheSans" panose="020B0803040302020203" pitchFamily="34" charset="-78"/>
                        </a:rPr>
                        <a:t>الأتمتة</a:t>
                      </a:r>
                      <a:endParaRPr lang="ar-SA" sz="1700" b="0" i="0" u="none" strike="noStrike">
                        <a:effectLst/>
                        <a:latin typeface="Arial" panose="020B0604020202020204" pitchFamily="34" charset="0"/>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r" rtl="1" eaLnBrk="1" fontAlgn="ctr" latinLnBrk="0" hangingPunct="1">
                        <a:spcBef>
                          <a:spcPts val="0"/>
                        </a:spcBef>
                        <a:spcAft>
                          <a:spcPts val="0"/>
                        </a:spcAft>
                      </a:pPr>
                      <a:r>
                        <a:rPr lang="ar-SA"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rPr>
                        <a:t>أتمتة أعمال الجمعية</a:t>
                      </a:r>
                      <a:endParaRPr lang="en-US" sz="1100" b="0" i="0" u="none" strike="noStrike" kern="1200" cap="none" dirty="0">
                        <a:solidFill>
                          <a:srgbClr val="000000"/>
                        </a:solidFill>
                        <a:effectLst/>
                        <a:latin typeface="TheSans" panose="020B0803040302020203" pitchFamily="34" charset="-78"/>
                        <a:ea typeface="GE Dinar One" panose="020A0503020102020204" pitchFamily="18" charset="-78"/>
                        <a:cs typeface="TheSans" panose="020B0803040302020203" pitchFamily="34" charset="-78"/>
                        <a:sym typeface="Arial"/>
                      </a:endParaRPr>
                    </a:p>
                  </a:txBody>
                  <a:tcPr marL="90655" marR="90655" marT="45328" marB="4532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9295177"/>
                  </a:ext>
                </a:extLst>
              </a:tr>
            </a:tbl>
          </a:graphicData>
        </a:graphic>
      </p:graphicFrame>
    </p:spTree>
    <p:extLst>
      <p:ext uri="{BB962C8B-B14F-4D97-AF65-F5344CB8AC3E}">
        <p14:creationId xmlns:p14="http://schemas.microsoft.com/office/powerpoint/2010/main" val="1802357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B54128-3BB9-01D1-5834-D3BF3DF57594}"/>
              </a:ext>
            </a:extLst>
          </p:cNvPr>
          <p:cNvSpPr>
            <a:spLocks noGrp="1"/>
          </p:cNvSpPr>
          <p:nvPr>
            <p:ph type="body" sz="quarter" idx="10"/>
          </p:nvPr>
        </p:nvSpPr>
        <p:spPr/>
        <p:txBody>
          <a:bodyPr/>
          <a:lstStyle/>
          <a:p>
            <a:r>
              <a:rPr lang="ar-EG" dirty="0"/>
              <a:t>الأهداف الاستراتيجية:</a:t>
            </a:r>
          </a:p>
          <a:p>
            <a:endParaRPr lang="en-US" dirty="0"/>
          </a:p>
        </p:txBody>
      </p:sp>
      <p:sp>
        <p:nvSpPr>
          <p:cNvPr id="4" name="TextBox 3">
            <a:extLst>
              <a:ext uri="{FF2B5EF4-FFF2-40B4-BE49-F238E27FC236}">
                <a16:creationId xmlns:a16="http://schemas.microsoft.com/office/drawing/2014/main" id="{8F282D7F-22B1-5206-270F-85B49FD80219}"/>
              </a:ext>
            </a:extLst>
          </p:cNvPr>
          <p:cNvSpPr txBox="1"/>
          <p:nvPr/>
        </p:nvSpPr>
        <p:spPr>
          <a:xfrm>
            <a:off x="1563939" y="1196801"/>
            <a:ext cx="10628061" cy="473206"/>
          </a:xfrm>
          <a:prstGeom prst="rect">
            <a:avLst/>
          </a:prstGeom>
          <a:noFill/>
        </p:spPr>
        <p:txBody>
          <a:bodyPr wrap="square">
            <a:spAutoFit/>
          </a:bodyPr>
          <a:lstStyle/>
          <a:p>
            <a:pPr marL="0" marR="0" algn="r" rtl="1">
              <a:lnSpc>
                <a:spcPct val="150000"/>
              </a:lnSpc>
              <a:spcBef>
                <a:spcPts val="1200"/>
              </a:spcBef>
              <a:spcAft>
                <a:spcPts val="0"/>
              </a:spcAft>
            </a:pPr>
            <a:r>
              <a:rPr lang="ar-SA" sz="1800" b="1" kern="0" dirty="0">
                <a:effectLst/>
                <a:latin typeface="Sakkal Majalla" panose="02000000000000000000" pitchFamily="2" charset="-78"/>
                <a:ea typeface="Times New Roman" panose="02020603050405020304" pitchFamily="18" charset="0"/>
                <a:cs typeface="Sakkal Majalla" panose="02000000000000000000" pitchFamily="2" charset="-78"/>
              </a:rPr>
              <a:t>المؤشرات الرئيسية للخطة الاستراتيجية والمبادرات</a:t>
            </a:r>
            <a:endParaRPr lang="en-US" sz="1800" b="1" kern="0"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pic>
        <p:nvPicPr>
          <p:cNvPr id="5" name="صورة 4">
            <a:extLst>
              <a:ext uri="{FF2B5EF4-FFF2-40B4-BE49-F238E27FC236}">
                <a16:creationId xmlns:a16="http://schemas.microsoft.com/office/drawing/2014/main" id="{021945A8-BFB9-6777-CC1A-78CD2C5FDFDB}"/>
              </a:ext>
            </a:extLst>
          </p:cNvPr>
          <p:cNvPicPr>
            <a:picLocks noChangeAspect="1"/>
          </p:cNvPicPr>
          <p:nvPr/>
        </p:nvPicPr>
        <p:blipFill>
          <a:blip r:embed="rId2"/>
          <a:stretch>
            <a:fillRect/>
          </a:stretch>
        </p:blipFill>
        <p:spPr>
          <a:xfrm>
            <a:off x="1033338" y="0"/>
            <a:ext cx="6952716" cy="6732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9859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D5246-A891-7D43-94AC-0E7BC9A85944}"/>
              </a:ext>
            </a:extLst>
          </p:cNvPr>
          <p:cNvSpPr>
            <a:spLocks noGrp="1"/>
          </p:cNvSpPr>
          <p:nvPr>
            <p:ph type="body" sz="quarter" idx="10"/>
          </p:nvPr>
        </p:nvSpPr>
        <p:spPr>
          <a:xfrm>
            <a:off x="3108960" y="741363"/>
            <a:ext cx="8494078" cy="554037"/>
          </a:xfrm>
        </p:spPr>
        <p:txBody>
          <a:bodyPr/>
          <a:lstStyle/>
          <a:p>
            <a:r>
              <a:rPr lang="ar-EG" dirty="0"/>
              <a:t>تعريف بمبادرات الخطة الاستراتيجية:</a:t>
            </a:r>
            <a:endParaRPr lang="en-US" dirty="0"/>
          </a:p>
        </p:txBody>
      </p:sp>
      <p:graphicFrame>
        <p:nvGraphicFramePr>
          <p:cNvPr id="5" name="Table 4">
            <a:extLst>
              <a:ext uri="{FF2B5EF4-FFF2-40B4-BE49-F238E27FC236}">
                <a16:creationId xmlns:a16="http://schemas.microsoft.com/office/drawing/2014/main" id="{E195E56D-AD63-B195-C68A-BB9382DA4C8C}"/>
              </a:ext>
            </a:extLst>
          </p:cNvPr>
          <p:cNvGraphicFramePr>
            <a:graphicFrameLocks noGrp="1"/>
          </p:cNvGraphicFramePr>
          <p:nvPr>
            <p:extLst>
              <p:ext uri="{D42A27DB-BD31-4B8C-83A1-F6EECF244321}">
                <p14:modId xmlns:p14="http://schemas.microsoft.com/office/powerpoint/2010/main" val="2237466338"/>
              </p:ext>
            </p:extLst>
          </p:nvPr>
        </p:nvGraphicFramePr>
        <p:xfrm>
          <a:off x="1813560" y="2536873"/>
          <a:ext cx="9113520" cy="3413759"/>
        </p:xfrm>
        <a:graphic>
          <a:graphicData uri="http://schemas.openxmlformats.org/drawingml/2006/table">
            <a:tbl>
              <a:tblPr rtl="1" bandRow="1">
                <a:tableStyleId>{073A0DAA-6AF3-43AB-8588-CEC1D06C72B9}</a:tableStyleId>
              </a:tblPr>
              <a:tblGrid>
                <a:gridCol w="3035106">
                  <a:extLst>
                    <a:ext uri="{9D8B030D-6E8A-4147-A177-3AD203B41FA5}">
                      <a16:colId xmlns:a16="http://schemas.microsoft.com/office/drawing/2014/main" val="1946774001"/>
                    </a:ext>
                  </a:extLst>
                </a:gridCol>
                <a:gridCol w="6078414">
                  <a:extLst>
                    <a:ext uri="{9D8B030D-6E8A-4147-A177-3AD203B41FA5}">
                      <a16:colId xmlns:a16="http://schemas.microsoft.com/office/drawing/2014/main" val="2411399142"/>
                    </a:ext>
                  </a:extLst>
                </a:gridCol>
              </a:tblGrid>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اسم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indent="228600" algn="just" rtl="1">
                        <a:lnSpc>
                          <a:spcPct val="107000"/>
                        </a:lnSpc>
                        <a:spcBef>
                          <a:spcPts val="1200"/>
                        </a:spcBef>
                      </a:pPr>
                      <a:r>
                        <a:rPr lang="ar-SA" sz="1800" b="1" kern="0"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إعادة بناء المساكن </a:t>
                      </a:r>
                      <a:endParaRPr lang="en-US" sz="1800" b="1" kern="0" dirty="0">
                        <a:solidFill>
                          <a:schemeClr val="bg2"/>
                        </a:solidFill>
                        <a:effectLst/>
                        <a:latin typeface="Calibri" panose="020F0502020204030204" pitchFamily="34" charset="0"/>
                      </a:endParaRPr>
                    </a:p>
                  </a:txBody>
                  <a:tcPr marL="68580" marR="68580" marT="0" marB="0" anchor="ctr"/>
                </a:tc>
                <a:extLst>
                  <a:ext uri="{0D108BD9-81ED-4DB2-BD59-A6C34878D82A}">
                    <a16:rowId xmlns:a16="http://schemas.microsoft.com/office/drawing/2014/main" val="4255038818"/>
                  </a:ext>
                </a:extLst>
              </a:tr>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مالك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Calibri" panose="020F0502020204030204" pitchFamily="34" charset="0"/>
                        </a:rPr>
                        <a:t>إدارة البرامج</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47644769"/>
                  </a:ext>
                </a:extLst>
              </a:tr>
              <a:tr h="1478853">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الارتباط بالهدف الاستراتيجي</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تأمين سكن ملائم للمستفيدين</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62070985"/>
                  </a:ext>
                </a:extLst>
              </a:tr>
              <a:tr h="978524">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وصف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lvl="0" indent="0" algn="r" defTabSz="914400" rtl="1" eaLnBrk="1" fontAlgn="auto" latinLnBrk="0" hangingPunct="1">
                        <a:lnSpc>
                          <a:spcPct val="107000"/>
                        </a:lnSpc>
                        <a:spcBef>
                          <a:spcPts val="0"/>
                        </a:spcBef>
                        <a:spcAft>
                          <a:spcPts val="800"/>
                        </a:spcAft>
                        <a:buClr>
                          <a:srgbClr val="000000"/>
                        </a:buClr>
                        <a:buSzTx/>
                        <a:buFont typeface="Arial"/>
                        <a:buNone/>
                        <a:tabLst/>
                        <a:defRPr/>
                      </a:pPr>
                      <a:r>
                        <a:rPr lang="en-US" sz="1600" b="1" dirty="0">
                          <a:solidFill>
                            <a:srgbClr val="4D4D4D"/>
                          </a:solidFill>
                          <a:effectLst/>
                          <a:latin typeface="Sakkal Majalla" panose="02000000000000000000" pitchFamily="2" charset="-78"/>
                          <a:cs typeface="Sakkal Majalla" panose="02000000000000000000" pitchFamily="2" charset="-78"/>
                        </a:rPr>
                        <a:t> </a:t>
                      </a:r>
                      <a:r>
                        <a:rPr lang="ar-SA" sz="16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هدم وإعادة بناء  المساكن المتهالكة </a:t>
                      </a:r>
                      <a:r>
                        <a:rPr lang="ar-SA" sz="1600" b="1" dirty="0" err="1">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للاسر</a:t>
                      </a:r>
                      <a:r>
                        <a:rPr lang="ar-SA" sz="16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 الاشد حاجة </a:t>
                      </a:r>
                      <a:endParaRPr lang="en-US" sz="16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4901368"/>
                  </a:ext>
                </a:extLst>
              </a:tr>
            </a:tbl>
          </a:graphicData>
        </a:graphic>
      </p:graphicFrame>
      <p:sp>
        <p:nvSpPr>
          <p:cNvPr id="7" name="TextBox 6">
            <a:extLst>
              <a:ext uri="{FF2B5EF4-FFF2-40B4-BE49-F238E27FC236}">
                <a16:creationId xmlns:a16="http://schemas.microsoft.com/office/drawing/2014/main" id="{51EF0632-49C5-180E-DF7D-248932BC4861}"/>
              </a:ext>
            </a:extLst>
          </p:cNvPr>
          <p:cNvSpPr txBox="1"/>
          <p:nvPr/>
        </p:nvSpPr>
        <p:spPr>
          <a:xfrm>
            <a:off x="4831080" y="1861933"/>
            <a:ext cx="6096000" cy="42165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مبادرة (1): </a:t>
            </a:r>
            <a:endParaRPr lang="en-US" sz="20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72743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D5246-A891-7D43-94AC-0E7BC9A85944}"/>
              </a:ext>
            </a:extLst>
          </p:cNvPr>
          <p:cNvSpPr>
            <a:spLocks noGrp="1"/>
          </p:cNvSpPr>
          <p:nvPr>
            <p:ph type="body" sz="quarter" idx="10"/>
          </p:nvPr>
        </p:nvSpPr>
        <p:spPr>
          <a:xfrm>
            <a:off x="3108960" y="741363"/>
            <a:ext cx="8494078" cy="554037"/>
          </a:xfrm>
        </p:spPr>
        <p:txBody>
          <a:bodyPr/>
          <a:lstStyle/>
          <a:p>
            <a:r>
              <a:rPr lang="ar-EG" dirty="0"/>
              <a:t>تعريف بمبادرات الخطة الاستراتيجية:</a:t>
            </a:r>
            <a:endParaRPr lang="en-US" dirty="0"/>
          </a:p>
        </p:txBody>
      </p:sp>
      <p:graphicFrame>
        <p:nvGraphicFramePr>
          <p:cNvPr id="5" name="Table 4">
            <a:extLst>
              <a:ext uri="{FF2B5EF4-FFF2-40B4-BE49-F238E27FC236}">
                <a16:creationId xmlns:a16="http://schemas.microsoft.com/office/drawing/2014/main" id="{E195E56D-AD63-B195-C68A-BB9382DA4C8C}"/>
              </a:ext>
            </a:extLst>
          </p:cNvPr>
          <p:cNvGraphicFramePr>
            <a:graphicFrameLocks noGrp="1"/>
          </p:cNvGraphicFramePr>
          <p:nvPr>
            <p:extLst>
              <p:ext uri="{D42A27DB-BD31-4B8C-83A1-F6EECF244321}">
                <p14:modId xmlns:p14="http://schemas.microsoft.com/office/powerpoint/2010/main" val="1583369041"/>
              </p:ext>
            </p:extLst>
          </p:nvPr>
        </p:nvGraphicFramePr>
        <p:xfrm>
          <a:off x="1813560" y="2536873"/>
          <a:ext cx="9113520" cy="3067439"/>
        </p:xfrm>
        <a:graphic>
          <a:graphicData uri="http://schemas.openxmlformats.org/drawingml/2006/table">
            <a:tbl>
              <a:tblPr rtl="1" bandRow="1">
                <a:tableStyleId>{073A0DAA-6AF3-43AB-8588-CEC1D06C72B9}</a:tableStyleId>
              </a:tblPr>
              <a:tblGrid>
                <a:gridCol w="3035106">
                  <a:extLst>
                    <a:ext uri="{9D8B030D-6E8A-4147-A177-3AD203B41FA5}">
                      <a16:colId xmlns:a16="http://schemas.microsoft.com/office/drawing/2014/main" val="1946774001"/>
                    </a:ext>
                  </a:extLst>
                </a:gridCol>
                <a:gridCol w="6078414">
                  <a:extLst>
                    <a:ext uri="{9D8B030D-6E8A-4147-A177-3AD203B41FA5}">
                      <a16:colId xmlns:a16="http://schemas.microsoft.com/office/drawing/2014/main" val="2411399142"/>
                    </a:ext>
                  </a:extLst>
                </a:gridCol>
              </a:tblGrid>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اسم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indent="228600" algn="just" rtl="1">
                        <a:lnSpc>
                          <a:spcPct val="107000"/>
                        </a:lnSpc>
                        <a:spcBef>
                          <a:spcPts val="1200"/>
                        </a:spcBef>
                      </a:pPr>
                      <a:r>
                        <a:rPr lang="ar-SA" sz="1800" b="1" kern="0"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ترميم المساكن</a:t>
                      </a:r>
                      <a:endParaRPr lang="en-US" sz="1800" b="1" kern="0" dirty="0">
                        <a:solidFill>
                          <a:schemeClr val="bg2"/>
                        </a:solidFill>
                        <a:effectLst/>
                        <a:latin typeface="Calibri" panose="020F0502020204030204" pitchFamily="34" charset="0"/>
                      </a:endParaRPr>
                    </a:p>
                  </a:txBody>
                  <a:tcPr marL="68580" marR="68580" marT="0" marB="0" anchor="ctr"/>
                </a:tc>
                <a:extLst>
                  <a:ext uri="{0D108BD9-81ED-4DB2-BD59-A6C34878D82A}">
                    <a16:rowId xmlns:a16="http://schemas.microsoft.com/office/drawing/2014/main" val="4255038818"/>
                  </a:ext>
                </a:extLst>
              </a:tr>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مالك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Calibri" panose="020F0502020204030204" pitchFamily="34" charset="0"/>
                        </a:rPr>
                        <a:t>إدارة البرامج</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47644769"/>
                  </a:ext>
                </a:extLst>
              </a:tr>
              <a:tr h="1132533">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الارتباط بالهدف الاستراتيجي</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تأمين سكن ملائم للمستفيدين</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62070985"/>
                  </a:ext>
                </a:extLst>
              </a:tr>
              <a:tr h="978524">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وصف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lvl="0" indent="0" algn="r" defTabSz="914400" rtl="1" eaLnBrk="1" fontAlgn="auto" latinLnBrk="0" hangingPunct="1">
                        <a:lnSpc>
                          <a:spcPct val="107000"/>
                        </a:lnSpc>
                        <a:spcBef>
                          <a:spcPts val="0"/>
                        </a:spcBef>
                        <a:spcAft>
                          <a:spcPts val="800"/>
                        </a:spcAft>
                        <a:buClr>
                          <a:srgbClr val="000000"/>
                        </a:buClr>
                        <a:buSzTx/>
                        <a:buFont typeface="Arial"/>
                        <a:buNone/>
                        <a:tabLst/>
                        <a:defRPr/>
                      </a:pPr>
                      <a:r>
                        <a:rPr lang="ar-SA" sz="1600" b="1" dirty="0">
                          <a:solidFill>
                            <a:srgbClr val="4D4D4D"/>
                          </a:solidFill>
                          <a:effectLst/>
                          <a:latin typeface="Sakkal Majalla" panose="02000000000000000000" pitchFamily="2" charset="-78"/>
                          <a:cs typeface="Sakkal Majalla" panose="02000000000000000000" pitchFamily="2" charset="-78"/>
                        </a:rPr>
                        <a:t>ترميم المساكن المتهالكة </a:t>
                      </a:r>
                      <a:r>
                        <a:rPr lang="ar-SA" sz="1600" b="1" dirty="0" err="1">
                          <a:solidFill>
                            <a:srgbClr val="4D4D4D"/>
                          </a:solidFill>
                          <a:effectLst/>
                          <a:latin typeface="Sakkal Majalla" panose="02000000000000000000" pitchFamily="2" charset="-78"/>
                          <a:cs typeface="Sakkal Majalla" panose="02000000000000000000" pitchFamily="2" charset="-78"/>
                        </a:rPr>
                        <a:t>للاسر</a:t>
                      </a:r>
                      <a:r>
                        <a:rPr lang="ar-SA" sz="1600" b="1" dirty="0">
                          <a:solidFill>
                            <a:srgbClr val="4D4D4D"/>
                          </a:solidFill>
                          <a:effectLst/>
                          <a:latin typeface="Sakkal Majalla" panose="02000000000000000000" pitchFamily="2" charset="-78"/>
                          <a:cs typeface="Sakkal Majalla" panose="02000000000000000000" pitchFamily="2" charset="-78"/>
                        </a:rPr>
                        <a:t> الاشد حاجة </a:t>
                      </a:r>
                      <a:endParaRPr lang="en-US" sz="16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4901368"/>
                  </a:ext>
                </a:extLst>
              </a:tr>
            </a:tbl>
          </a:graphicData>
        </a:graphic>
      </p:graphicFrame>
      <p:sp>
        <p:nvSpPr>
          <p:cNvPr id="7" name="TextBox 6">
            <a:extLst>
              <a:ext uri="{FF2B5EF4-FFF2-40B4-BE49-F238E27FC236}">
                <a16:creationId xmlns:a16="http://schemas.microsoft.com/office/drawing/2014/main" id="{51EF0632-49C5-180E-DF7D-248932BC4861}"/>
              </a:ext>
            </a:extLst>
          </p:cNvPr>
          <p:cNvSpPr txBox="1"/>
          <p:nvPr/>
        </p:nvSpPr>
        <p:spPr>
          <a:xfrm>
            <a:off x="4831080" y="1861933"/>
            <a:ext cx="6096000" cy="42165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مبادرة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2</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a:t>
            </a:r>
            <a:endParaRPr lang="en-US" sz="20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00020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D5246-A891-7D43-94AC-0E7BC9A85944}"/>
              </a:ext>
            </a:extLst>
          </p:cNvPr>
          <p:cNvSpPr>
            <a:spLocks noGrp="1"/>
          </p:cNvSpPr>
          <p:nvPr>
            <p:ph type="body" sz="quarter" idx="10"/>
          </p:nvPr>
        </p:nvSpPr>
        <p:spPr>
          <a:xfrm>
            <a:off x="3108960" y="741363"/>
            <a:ext cx="8494078" cy="554037"/>
          </a:xfrm>
        </p:spPr>
        <p:txBody>
          <a:bodyPr/>
          <a:lstStyle/>
          <a:p>
            <a:r>
              <a:rPr lang="ar-EG" dirty="0"/>
              <a:t>تعريف بمبادرات الخطة الاستراتيجية:</a:t>
            </a:r>
            <a:endParaRPr lang="en-US" dirty="0"/>
          </a:p>
        </p:txBody>
      </p:sp>
      <p:graphicFrame>
        <p:nvGraphicFramePr>
          <p:cNvPr id="5" name="Table 4">
            <a:extLst>
              <a:ext uri="{FF2B5EF4-FFF2-40B4-BE49-F238E27FC236}">
                <a16:creationId xmlns:a16="http://schemas.microsoft.com/office/drawing/2014/main" id="{E195E56D-AD63-B195-C68A-BB9382DA4C8C}"/>
              </a:ext>
            </a:extLst>
          </p:cNvPr>
          <p:cNvGraphicFramePr>
            <a:graphicFrameLocks noGrp="1"/>
          </p:cNvGraphicFramePr>
          <p:nvPr>
            <p:extLst>
              <p:ext uri="{D42A27DB-BD31-4B8C-83A1-F6EECF244321}">
                <p14:modId xmlns:p14="http://schemas.microsoft.com/office/powerpoint/2010/main" val="4149823584"/>
              </p:ext>
            </p:extLst>
          </p:nvPr>
        </p:nvGraphicFramePr>
        <p:xfrm>
          <a:off x="1813560" y="2536873"/>
          <a:ext cx="9113520" cy="3413759"/>
        </p:xfrm>
        <a:graphic>
          <a:graphicData uri="http://schemas.openxmlformats.org/drawingml/2006/table">
            <a:tbl>
              <a:tblPr rtl="1" bandRow="1">
                <a:tableStyleId>{073A0DAA-6AF3-43AB-8588-CEC1D06C72B9}</a:tableStyleId>
              </a:tblPr>
              <a:tblGrid>
                <a:gridCol w="3035106">
                  <a:extLst>
                    <a:ext uri="{9D8B030D-6E8A-4147-A177-3AD203B41FA5}">
                      <a16:colId xmlns:a16="http://schemas.microsoft.com/office/drawing/2014/main" val="1946774001"/>
                    </a:ext>
                  </a:extLst>
                </a:gridCol>
                <a:gridCol w="6078414">
                  <a:extLst>
                    <a:ext uri="{9D8B030D-6E8A-4147-A177-3AD203B41FA5}">
                      <a16:colId xmlns:a16="http://schemas.microsoft.com/office/drawing/2014/main" val="2411399142"/>
                    </a:ext>
                  </a:extLst>
                </a:gridCol>
              </a:tblGrid>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اسم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indent="228600" algn="just" rtl="1">
                        <a:lnSpc>
                          <a:spcPct val="107000"/>
                        </a:lnSpc>
                        <a:spcBef>
                          <a:spcPts val="1200"/>
                        </a:spcBef>
                      </a:pPr>
                      <a:r>
                        <a:rPr lang="ar-SA" sz="1800" b="1" kern="0"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صيانة المساكن</a:t>
                      </a:r>
                      <a:endParaRPr lang="en-US" sz="1800" b="1" kern="0" dirty="0">
                        <a:solidFill>
                          <a:schemeClr val="bg2"/>
                        </a:solidFill>
                        <a:effectLst/>
                        <a:latin typeface="Calibri" panose="020F0502020204030204" pitchFamily="34" charset="0"/>
                      </a:endParaRPr>
                    </a:p>
                  </a:txBody>
                  <a:tcPr marL="68580" marR="68580" marT="0" marB="0" anchor="ctr"/>
                </a:tc>
                <a:extLst>
                  <a:ext uri="{0D108BD9-81ED-4DB2-BD59-A6C34878D82A}">
                    <a16:rowId xmlns:a16="http://schemas.microsoft.com/office/drawing/2014/main" val="4255038818"/>
                  </a:ext>
                </a:extLst>
              </a:tr>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مالك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Calibri" panose="020F0502020204030204" pitchFamily="34" charset="0"/>
                        </a:rPr>
                        <a:t>إدارة البرامج</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47644769"/>
                  </a:ext>
                </a:extLst>
              </a:tr>
              <a:tr h="1478853">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الارتباط بالهدف الاستراتيجي</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تأمين سكن ملائم للمستفيدين</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62070985"/>
                  </a:ext>
                </a:extLst>
              </a:tr>
              <a:tr h="978524">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وصف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lvl="0" indent="0" algn="r" defTabSz="914400" rtl="1" eaLnBrk="1" fontAlgn="auto" latinLnBrk="0" hangingPunct="1">
                        <a:lnSpc>
                          <a:spcPct val="107000"/>
                        </a:lnSpc>
                        <a:spcBef>
                          <a:spcPts val="0"/>
                        </a:spcBef>
                        <a:spcAft>
                          <a:spcPts val="800"/>
                        </a:spcAft>
                        <a:buClr>
                          <a:srgbClr val="000000"/>
                        </a:buClr>
                        <a:buSzTx/>
                        <a:buFont typeface="Arial"/>
                        <a:buNone/>
                        <a:tabLst/>
                        <a:defRPr/>
                      </a:pPr>
                      <a:r>
                        <a:rPr lang="ar-SA" sz="1600" b="1" dirty="0">
                          <a:solidFill>
                            <a:srgbClr val="4D4D4D"/>
                          </a:solidFill>
                          <a:effectLst/>
                          <a:latin typeface="Sakkal Majalla" panose="02000000000000000000" pitchFamily="2" charset="-78"/>
                          <a:cs typeface="Sakkal Majalla" panose="02000000000000000000" pitchFamily="2" charset="-78"/>
                        </a:rPr>
                        <a:t>صيانة المساكن المتهالكة </a:t>
                      </a:r>
                      <a:r>
                        <a:rPr lang="ar-SA" sz="1600" b="1" dirty="0" err="1">
                          <a:solidFill>
                            <a:srgbClr val="4D4D4D"/>
                          </a:solidFill>
                          <a:effectLst/>
                          <a:latin typeface="Sakkal Majalla" panose="02000000000000000000" pitchFamily="2" charset="-78"/>
                          <a:cs typeface="Sakkal Majalla" panose="02000000000000000000" pitchFamily="2" charset="-78"/>
                        </a:rPr>
                        <a:t>للاسر</a:t>
                      </a:r>
                      <a:r>
                        <a:rPr lang="ar-SA" sz="1600" b="1" dirty="0">
                          <a:solidFill>
                            <a:srgbClr val="4D4D4D"/>
                          </a:solidFill>
                          <a:effectLst/>
                          <a:latin typeface="Sakkal Majalla" panose="02000000000000000000" pitchFamily="2" charset="-78"/>
                          <a:cs typeface="Sakkal Majalla" panose="02000000000000000000" pitchFamily="2" charset="-78"/>
                        </a:rPr>
                        <a:t> الاشد حاجة </a:t>
                      </a:r>
                      <a:endParaRPr lang="en-US" sz="16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4901368"/>
                  </a:ext>
                </a:extLst>
              </a:tr>
            </a:tbl>
          </a:graphicData>
        </a:graphic>
      </p:graphicFrame>
      <p:sp>
        <p:nvSpPr>
          <p:cNvPr id="7" name="TextBox 6">
            <a:extLst>
              <a:ext uri="{FF2B5EF4-FFF2-40B4-BE49-F238E27FC236}">
                <a16:creationId xmlns:a16="http://schemas.microsoft.com/office/drawing/2014/main" id="{51EF0632-49C5-180E-DF7D-248932BC4861}"/>
              </a:ext>
            </a:extLst>
          </p:cNvPr>
          <p:cNvSpPr txBox="1"/>
          <p:nvPr/>
        </p:nvSpPr>
        <p:spPr>
          <a:xfrm>
            <a:off x="4831080" y="1861933"/>
            <a:ext cx="6096000" cy="42165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مبادرة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3</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a:t>
            </a:r>
            <a:endParaRPr lang="en-US" sz="20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4091149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D5246-A891-7D43-94AC-0E7BC9A85944}"/>
              </a:ext>
            </a:extLst>
          </p:cNvPr>
          <p:cNvSpPr>
            <a:spLocks noGrp="1"/>
          </p:cNvSpPr>
          <p:nvPr>
            <p:ph type="body" sz="quarter" idx="10"/>
          </p:nvPr>
        </p:nvSpPr>
        <p:spPr>
          <a:xfrm>
            <a:off x="3108960" y="741363"/>
            <a:ext cx="8494078" cy="554037"/>
          </a:xfrm>
        </p:spPr>
        <p:txBody>
          <a:bodyPr/>
          <a:lstStyle/>
          <a:p>
            <a:r>
              <a:rPr lang="ar-EG" dirty="0"/>
              <a:t>تعريف بمبادرات الخطة الاستراتيجية:</a:t>
            </a:r>
            <a:endParaRPr lang="en-US" dirty="0"/>
          </a:p>
        </p:txBody>
      </p:sp>
      <p:graphicFrame>
        <p:nvGraphicFramePr>
          <p:cNvPr id="5" name="Table 4">
            <a:extLst>
              <a:ext uri="{FF2B5EF4-FFF2-40B4-BE49-F238E27FC236}">
                <a16:creationId xmlns:a16="http://schemas.microsoft.com/office/drawing/2014/main" id="{E195E56D-AD63-B195-C68A-BB9382DA4C8C}"/>
              </a:ext>
            </a:extLst>
          </p:cNvPr>
          <p:cNvGraphicFramePr>
            <a:graphicFrameLocks noGrp="1"/>
          </p:cNvGraphicFramePr>
          <p:nvPr>
            <p:extLst>
              <p:ext uri="{D42A27DB-BD31-4B8C-83A1-F6EECF244321}">
                <p14:modId xmlns:p14="http://schemas.microsoft.com/office/powerpoint/2010/main" val="3882664435"/>
              </p:ext>
            </p:extLst>
          </p:nvPr>
        </p:nvGraphicFramePr>
        <p:xfrm>
          <a:off x="1813560" y="2536873"/>
          <a:ext cx="9113520" cy="3413759"/>
        </p:xfrm>
        <a:graphic>
          <a:graphicData uri="http://schemas.openxmlformats.org/drawingml/2006/table">
            <a:tbl>
              <a:tblPr rtl="1" bandRow="1">
                <a:tableStyleId>{073A0DAA-6AF3-43AB-8588-CEC1D06C72B9}</a:tableStyleId>
              </a:tblPr>
              <a:tblGrid>
                <a:gridCol w="3035106">
                  <a:extLst>
                    <a:ext uri="{9D8B030D-6E8A-4147-A177-3AD203B41FA5}">
                      <a16:colId xmlns:a16="http://schemas.microsoft.com/office/drawing/2014/main" val="1946774001"/>
                    </a:ext>
                  </a:extLst>
                </a:gridCol>
                <a:gridCol w="6078414">
                  <a:extLst>
                    <a:ext uri="{9D8B030D-6E8A-4147-A177-3AD203B41FA5}">
                      <a16:colId xmlns:a16="http://schemas.microsoft.com/office/drawing/2014/main" val="2411399142"/>
                    </a:ext>
                  </a:extLst>
                </a:gridCol>
              </a:tblGrid>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اسم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indent="228600" algn="just" rtl="1">
                        <a:lnSpc>
                          <a:spcPct val="107000"/>
                        </a:lnSpc>
                        <a:spcBef>
                          <a:spcPts val="1200"/>
                        </a:spcBef>
                      </a:pPr>
                      <a:r>
                        <a:rPr lang="ar-SA" sz="1800" b="1" kern="0"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سداد الايجارات</a:t>
                      </a:r>
                      <a:endParaRPr lang="en-US" sz="1800" b="1" kern="0" dirty="0">
                        <a:solidFill>
                          <a:schemeClr val="bg2"/>
                        </a:solidFill>
                        <a:effectLst/>
                        <a:latin typeface="Calibri" panose="020F0502020204030204" pitchFamily="34" charset="0"/>
                      </a:endParaRPr>
                    </a:p>
                  </a:txBody>
                  <a:tcPr marL="68580" marR="68580" marT="0" marB="0" anchor="ctr"/>
                </a:tc>
                <a:extLst>
                  <a:ext uri="{0D108BD9-81ED-4DB2-BD59-A6C34878D82A}">
                    <a16:rowId xmlns:a16="http://schemas.microsoft.com/office/drawing/2014/main" val="4255038818"/>
                  </a:ext>
                </a:extLst>
              </a:tr>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مالك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Calibri" panose="020F0502020204030204" pitchFamily="34" charset="0"/>
                        </a:rPr>
                        <a:t>إدارة البرامج</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47644769"/>
                  </a:ext>
                </a:extLst>
              </a:tr>
              <a:tr h="1478853">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الارتباط بالهدف الاستراتيجي</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تأمين سكن ملائم للمستفيدين</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62070985"/>
                  </a:ext>
                </a:extLst>
              </a:tr>
              <a:tr h="978524">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وصف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lvl="0" indent="0" algn="r" defTabSz="914400" rtl="1" eaLnBrk="1" fontAlgn="auto" latinLnBrk="0" hangingPunct="1">
                        <a:lnSpc>
                          <a:spcPct val="107000"/>
                        </a:lnSpc>
                        <a:spcBef>
                          <a:spcPts val="0"/>
                        </a:spcBef>
                        <a:spcAft>
                          <a:spcPts val="800"/>
                        </a:spcAft>
                        <a:buClr>
                          <a:srgbClr val="000000"/>
                        </a:buClr>
                        <a:buSzTx/>
                        <a:buFont typeface="Arial"/>
                        <a:buNone/>
                        <a:tabLst/>
                        <a:defRPr/>
                      </a:pPr>
                      <a:r>
                        <a:rPr lang="ar-SA" sz="1600" b="1" dirty="0">
                          <a:solidFill>
                            <a:srgbClr val="4D4D4D"/>
                          </a:solidFill>
                          <a:effectLst/>
                          <a:latin typeface="Sakkal Majalla" panose="02000000000000000000" pitchFamily="2" charset="-78"/>
                          <a:cs typeface="Sakkal Majalla" panose="02000000000000000000" pitchFamily="2" charset="-78"/>
                        </a:rPr>
                        <a:t>سداد الإيجارات الأسر المتعثرة </a:t>
                      </a:r>
                      <a:endParaRPr lang="en-US" sz="16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4901368"/>
                  </a:ext>
                </a:extLst>
              </a:tr>
            </a:tbl>
          </a:graphicData>
        </a:graphic>
      </p:graphicFrame>
      <p:sp>
        <p:nvSpPr>
          <p:cNvPr id="7" name="TextBox 6">
            <a:extLst>
              <a:ext uri="{FF2B5EF4-FFF2-40B4-BE49-F238E27FC236}">
                <a16:creationId xmlns:a16="http://schemas.microsoft.com/office/drawing/2014/main" id="{51EF0632-49C5-180E-DF7D-248932BC4861}"/>
              </a:ext>
            </a:extLst>
          </p:cNvPr>
          <p:cNvSpPr txBox="1"/>
          <p:nvPr/>
        </p:nvSpPr>
        <p:spPr>
          <a:xfrm>
            <a:off x="4831080" y="1861933"/>
            <a:ext cx="6096000" cy="42165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مبادرة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4</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a:t>
            </a:r>
            <a:endParaRPr lang="en-US" sz="20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293714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3D5246-A891-7D43-94AC-0E7BC9A85944}"/>
              </a:ext>
            </a:extLst>
          </p:cNvPr>
          <p:cNvSpPr>
            <a:spLocks noGrp="1"/>
          </p:cNvSpPr>
          <p:nvPr>
            <p:ph type="body" sz="quarter" idx="10"/>
          </p:nvPr>
        </p:nvSpPr>
        <p:spPr>
          <a:xfrm>
            <a:off x="3108960" y="741363"/>
            <a:ext cx="8494078" cy="554037"/>
          </a:xfrm>
        </p:spPr>
        <p:txBody>
          <a:bodyPr/>
          <a:lstStyle/>
          <a:p>
            <a:r>
              <a:rPr lang="ar-EG" dirty="0"/>
              <a:t>تعريف بمبادرات الخطة الاستراتيجية:</a:t>
            </a:r>
            <a:endParaRPr lang="en-US" dirty="0"/>
          </a:p>
        </p:txBody>
      </p:sp>
      <p:graphicFrame>
        <p:nvGraphicFramePr>
          <p:cNvPr id="5" name="Table 4">
            <a:extLst>
              <a:ext uri="{FF2B5EF4-FFF2-40B4-BE49-F238E27FC236}">
                <a16:creationId xmlns:a16="http://schemas.microsoft.com/office/drawing/2014/main" id="{E195E56D-AD63-B195-C68A-BB9382DA4C8C}"/>
              </a:ext>
            </a:extLst>
          </p:cNvPr>
          <p:cNvGraphicFramePr>
            <a:graphicFrameLocks noGrp="1"/>
          </p:cNvGraphicFramePr>
          <p:nvPr>
            <p:extLst>
              <p:ext uri="{D42A27DB-BD31-4B8C-83A1-F6EECF244321}">
                <p14:modId xmlns:p14="http://schemas.microsoft.com/office/powerpoint/2010/main" val="1021755096"/>
              </p:ext>
            </p:extLst>
          </p:nvPr>
        </p:nvGraphicFramePr>
        <p:xfrm>
          <a:off x="1813560" y="2536873"/>
          <a:ext cx="9113520" cy="3413759"/>
        </p:xfrm>
        <a:graphic>
          <a:graphicData uri="http://schemas.openxmlformats.org/drawingml/2006/table">
            <a:tbl>
              <a:tblPr rtl="1" bandRow="1">
                <a:tableStyleId>{073A0DAA-6AF3-43AB-8588-CEC1D06C72B9}</a:tableStyleId>
              </a:tblPr>
              <a:tblGrid>
                <a:gridCol w="3035106">
                  <a:extLst>
                    <a:ext uri="{9D8B030D-6E8A-4147-A177-3AD203B41FA5}">
                      <a16:colId xmlns:a16="http://schemas.microsoft.com/office/drawing/2014/main" val="1946774001"/>
                    </a:ext>
                  </a:extLst>
                </a:gridCol>
                <a:gridCol w="6078414">
                  <a:extLst>
                    <a:ext uri="{9D8B030D-6E8A-4147-A177-3AD203B41FA5}">
                      <a16:colId xmlns:a16="http://schemas.microsoft.com/office/drawing/2014/main" val="2411399142"/>
                    </a:ext>
                  </a:extLst>
                </a:gridCol>
              </a:tblGrid>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اسم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indent="228600" algn="just" rtl="1">
                        <a:lnSpc>
                          <a:spcPct val="107000"/>
                        </a:lnSpc>
                        <a:spcBef>
                          <a:spcPts val="1200"/>
                        </a:spcBef>
                      </a:pPr>
                      <a:r>
                        <a:rPr lang="ar-SA" sz="1800" b="1" kern="0"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سداد الفواتير</a:t>
                      </a:r>
                      <a:endParaRPr lang="en-US" sz="1800" b="1" kern="0" dirty="0">
                        <a:solidFill>
                          <a:schemeClr val="bg2"/>
                        </a:solidFill>
                        <a:effectLst/>
                        <a:latin typeface="Calibri" panose="020F0502020204030204" pitchFamily="34" charset="0"/>
                      </a:endParaRPr>
                    </a:p>
                  </a:txBody>
                  <a:tcPr marL="68580" marR="68580" marT="0" marB="0" anchor="ctr"/>
                </a:tc>
                <a:extLst>
                  <a:ext uri="{0D108BD9-81ED-4DB2-BD59-A6C34878D82A}">
                    <a16:rowId xmlns:a16="http://schemas.microsoft.com/office/drawing/2014/main" val="4255038818"/>
                  </a:ext>
                </a:extLst>
              </a:tr>
              <a:tr h="478191">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مالك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Calibri" panose="020F0502020204030204" pitchFamily="34" charset="0"/>
                        </a:rPr>
                        <a:t>إدارة البرامج</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47644769"/>
                  </a:ext>
                </a:extLst>
              </a:tr>
              <a:tr h="1478853">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الارتباط بالهدف الاستراتيجي</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228600" algn="r" rtl="1">
                        <a:lnSpc>
                          <a:spcPct val="107000"/>
                        </a:lnSpc>
                        <a:spcAft>
                          <a:spcPts val="800"/>
                        </a:spcAft>
                      </a:pPr>
                      <a:r>
                        <a:rPr lang="ar-SA" sz="1800" b="1" dirty="0">
                          <a:solidFill>
                            <a:schemeClr val="bg2"/>
                          </a:solidFill>
                          <a:effectLst/>
                          <a:latin typeface="Calibri" panose="020F0502020204030204" pitchFamily="34" charset="0"/>
                          <a:ea typeface="Sakkal Majalla" panose="02000000000000000000" pitchFamily="2" charset="-78"/>
                          <a:cs typeface="Sakkal Majalla" panose="02000000000000000000" pitchFamily="2" charset="-78"/>
                        </a:rPr>
                        <a:t>تأمين سكن ملائم للمستفيدين</a:t>
                      </a:r>
                      <a:endParaRPr lang="en-US" sz="18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62070985"/>
                  </a:ext>
                </a:extLst>
              </a:tr>
              <a:tr h="978524">
                <a:tc>
                  <a:txBody>
                    <a:bodyPr/>
                    <a:lstStyle/>
                    <a:p>
                      <a:pPr marL="0" marR="0" algn="r" rtl="1">
                        <a:lnSpc>
                          <a:spcPct val="107000"/>
                        </a:lnSpc>
                        <a:spcBef>
                          <a:spcPts val="0"/>
                        </a:spcBef>
                        <a:spcAft>
                          <a:spcPts val="0"/>
                        </a:spcAft>
                      </a:pPr>
                      <a:r>
                        <a:rPr lang="ar-SA" sz="1600" b="1" dirty="0">
                          <a:solidFill>
                            <a:srgbClr val="4D4D4D"/>
                          </a:solidFill>
                          <a:effectLst/>
                          <a:latin typeface="Sakkal Majalla" panose="02000000000000000000" pitchFamily="2" charset="-78"/>
                          <a:cs typeface="Sakkal Majalla" panose="02000000000000000000" pitchFamily="2" charset="-78"/>
                        </a:rPr>
                        <a:t>وصف المبادرة</a:t>
                      </a:r>
                      <a:endParaRPr lang="en-US" sz="16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nchor="ctr"/>
                </a:tc>
                <a:tc>
                  <a:txBody>
                    <a:bodyPr/>
                    <a:lstStyle/>
                    <a:p>
                      <a:pPr marL="0" marR="0" lvl="0" indent="0" algn="r" defTabSz="914400" rtl="1" eaLnBrk="1" fontAlgn="auto" latinLnBrk="0" hangingPunct="1">
                        <a:lnSpc>
                          <a:spcPct val="107000"/>
                        </a:lnSpc>
                        <a:spcBef>
                          <a:spcPts val="0"/>
                        </a:spcBef>
                        <a:spcAft>
                          <a:spcPts val="800"/>
                        </a:spcAft>
                        <a:buClr>
                          <a:srgbClr val="000000"/>
                        </a:buClr>
                        <a:buSzTx/>
                        <a:buFont typeface="Arial"/>
                        <a:buNone/>
                        <a:tabLst/>
                        <a:defRPr/>
                      </a:pPr>
                      <a:r>
                        <a:rPr lang="ar-SA" sz="1600" b="1" dirty="0">
                          <a:solidFill>
                            <a:srgbClr val="4D4D4D"/>
                          </a:solidFill>
                          <a:effectLst/>
                          <a:latin typeface="Sakkal Majalla" panose="02000000000000000000" pitchFamily="2" charset="-78"/>
                          <a:cs typeface="Sakkal Majalla" panose="02000000000000000000" pitchFamily="2" charset="-78"/>
                        </a:rPr>
                        <a:t>سداد الفواتير الكهربائية للمتعثرين </a:t>
                      </a:r>
                      <a:endParaRPr lang="en-US" sz="1600" b="1" dirty="0">
                        <a:solidFill>
                          <a:schemeClr val="bg2"/>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04901368"/>
                  </a:ext>
                </a:extLst>
              </a:tr>
            </a:tbl>
          </a:graphicData>
        </a:graphic>
      </p:graphicFrame>
      <p:sp>
        <p:nvSpPr>
          <p:cNvPr id="7" name="TextBox 6">
            <a:extLst>
              <a:ext uri="{FF2B5EF4-FFF2-40B4-BE49-F238E27FC236}">
                <a16:creationId xmlns:a16="http://schemas.microsoft.com/office/drawing/2014/main" id="{51EF0632-49C5-180E-DF7D-248932BC4861}"/>
              </a:ext>
            </a:extLst>
          </p:cNvPr>
          <p:cNvSpPr txBox="1"/>
          <p:nvPr/>
        </p:nvSpPr>
        <p:spPr>
          <a:xfrm>
            <a:off x="4831080" y="1861933"/>
            <a:ext cx="6096000" cy="421654"/>
          </a:xfrm>
          <a:prstGeom prst="rect">
            <a:avLst/>
          </a:prstGeom>
          <a:noFill/>
        </p:spPr>
        <p:txBody>
          <a:bodyPr wrap="square">
            <a:spAutoFit/>
          </a:bodyPr>
          <a:lstStyle/>
          <a:p>
            <a:pPr marL="0" marR="0" algn="r" rtl="1">
              <a:lnSpc>
                <a:spcPct val="107000"/>
              </a:lnSpc>
              <a:spcBef>
                <a:spcPts val="0"/>
              </a:spcBef>
              <a:spcAft>
                <a:spcPts val="800"/>
              </a:spcAft>
            </a:pP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مبادرة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5</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a:t>
            </a:r>
            <a:endParaRPr lang="en-US" sz="2000" b="1"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474274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DB4516-5B71-467B-416E-50D0CE0A2985}"/>
              </a:ext>
            </a:extLst>
          </p:cNvPr>
          <p:cNvSpPr>
            <a:spLocks noGrp="1"/>
          </p:cNvSpPr>
          <p:nvPr>
            <p:ph type="body" sz="quarter" idx="11"/>
          </p:nvPr>
        </p:nvSpPr>
        <p:spPr/>
        <p:txBody>
          <a:bodyPr/>
          <a:lstStyle/>
          <a:p>
            <a:r>
              <a:rPr lang="ar-EG" dirty="0"/>
              <a:t>شكراً لكم</a:t>
            </a:r>
            <a:endParaRPr lang="en-US" dirty="0"/>
          </a:p>
        </p:txBody>
      </p:sp>
    </p:spTree>
    <p:extLst>
      <p:ext uri="{BB962C8B-B14F-4D97-AF65-F5344CB8AC3E}">
        <p14:creationId xmlns:p14="http://schemas.microsoft.com/office/powerpoint/2010/main" val="220937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9" name="Google Shape;40;p6">
            <a:extLst>
              <a:ext uri="{FF2B5EF4-FFF2-40B4-BE49-F238E27FC236}">
                <a16:creationId xmlns:a16="http://schemas.microsoft.com/office/drawing/2014/main" id="{3B044456-B706-66A1-FAEB-CAC431B2E00F}"/>
              </a:ext>
            </a:extLst>
          </p:cNvPr>
          <p:cNvSpPr txBox="1"/>
          <p:nvPr/>
        </p:nvSpPr>
        <p:spPr>
          <a:xfrm>
            <a:off x="7782289" y="2568792"/>
            <a:ext cx="2149243" cy="592946"/>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التحليل البيئي</a:t>
            </a:r>
          </a:p>
        </p:txBody>
      </p:sp>
      <p:sp>
        <p:nvSpPr>
          <p:cNvPr id="20" name="Google Shape;40;p6">
            <a:extLst>
              <a:ext uri="{FF2B5EF4-FFF2-40B4-BE49-F238E27FC236}">
                <a16:creationId xmlns:a16="http://schemas.microsoft.com/office/drawing/2014/main" id="{3B9B3B26-A49F-7D37-0DB7-1B11BB3C46D3}"/>
              </a:ext>
            </a:extLst>
          </p:cNvPr>
          <p:cNvSpPr txBox="1"/>
          <p:nvPr/>
        </p:nvSpPr>
        <p:spPr>
          <a:xfrm>
            <a:off x="7782289" y="3301541"/>
            <a:ext cx="2149244" cy="448531"/>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تقييم الوضع الحالي للجمعية</a:t>
            </a:r>
          </a:p>
        </p:txBody>
      </p:sp>
      <p:sp>
        <p:nvSpPr>
          <p:cNvPr id="21" name="Google Shape;40;p6">
            <a:extLst>
              <a:ext uri="{FF2B5EF4-FFF2-40B4-BE49-F238E27FC236}">
                <a16:creationId xmlns:a16="http://schemas.microsoft.com/office/drawing/2014/main" id="{892D7124-52C1-69A8-339C-48F813AE98AE}"/>
              </a:ext>
            </a:extLst>
          </p:cNvPr>
          <p:cNvSpPr txBox="1"/>
          <p:nvPr/>
        </p:nvSpPr>
        <p:spPr>
          <a:xfrm>
            <a:off x="7782289" y="3995817"/>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تحديد الاستراتيجيات</a:t>
            </a:r>
          </a:p>
        </p:txBody>
      </p:sp>
      <p:sp>
        <p:nvSpPr>
          <p:cNvPr id="3" name="Google Shape;40;p6">
            <a:extLst>
              <a:ext uri="{FF2B5EF4-FFF2-40B4-BE49-F238E27FC236}">
                <a16:creationId xmlns:a16="http://schemas.microsoft.com/office/drawing/2014/main" id="{9561681C-50D4-55AE-180D-BAC0C7119975}"/>
              </a:ext>
            </a:extLst>
          </p:cNvPr>
          <p:cNvSpPr txBox="1"/>
          <p:nvPr/>
        </p:nvSpPr>
        <p:spPr>
          <a:xfrm>
            <a:off x="7539372" y="1633084"/>
            <a:ext cx="2938565" cy="592946"/>
          </a:xfrm>
          <a:prstGeom prst="rect">
            <a:avLst/>
          </a:prstGeom>
          <a:noFill/>
          <a:ln>
            <a:noFill/>
          </a:ln>
        </p:spPr>
        <p:txBody>
          <a:bodyPr spcFirstLastPara="1" wrap="square" lIns="0" tIns="0" rIns="0" bIns="0" anchor="t" anchorCtr="0">
            <a:noAutofit/>
          </a:bodyPr>
          <a:lstStyle/>
          <a:p>
            <a:pPr algn="r" rtl="1"/>
            <a:r>
              <a:rPr lang="ar-EG" sz="2800" b="1" dirty="0">
                <a:solidFill>
                  <a:schemeClr val="bg1"/>
                </a:solidFill>
                <a:latin typeface="Readex Pro Deca" pitchFamily="2" charset="-78"/>
                <a:ea typeface="Open Sans Light"/>
                <a:cs typeface="Readex Pro Deca" pitchFamily="2" charset="-78"/>
                <a:sym typeface="Open Sans Light"/>
              </a:rPr>
              <a:t> محتويات الدليل</a:t>
            </a:r>
          </a:p>
        </p:txBody>
      </p:sp>
      <p:grpSp>
        <p:nvGrpSpPr>
          <p:cNvPr id="5" name="Graphic 3">
            <a:extLst>
              <a:ext uri="{FF2B5EF4-FFF2-40B4-BE49-F238E27FC236}">
                <a16:creationId xmlns:a16="http://schemas.microsoft.com/office/drawing/2014/main" id="{DB1751B1-91A2-B74C-C4F4-768B525F23D6}"/>
              </a:ext>
            </a:extLst>
          </p:cNvPr>
          <p:cNvGrpSpPr/>
          <p:nvPr/>
        </p:nvGrpSpPr>
        <p:grpSpPr>
          <a:xfrm flipH="1">
            <a:off x="10121476" y="2573727"/>
            <a:ext cx="356461" cy="354854"/>
            <a:chOff x="1452061" y="2979140"/>
            <a:chExt cx="356461" cy="354854"/>
          </a:xfrm>
          <a:solidFill>
            <a:schemeClr val="bg1"/>
          </a:solidFill>
        </p:grpSpPr>
        <p:sp>
          <p:nvSpPr>
            <p:cNvPr id="12" name="Freeform: Shape 11">
              <a:extLst>
                <a:ext uri="{FF2B5EF4-FFF2-40B4-BE49-F238E27FC236}">
                  <a16:creationId xmlns:a16="http://schemas.microsoft.com/office/drawing/2014/main" id="{F741624E-F3FD-739C-6B35-EB5B66E3BEB2}"/>
                </a:ext>
              </a:extLst>
            </p:cNvPr>
            <p:cNvSpPr/>
            <p:nvPr/>
          </p:nvSpPr>
          <p:spPr>
            <a:xfrm>
              <a:off x="1452061" y="2979140"/>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AEAFB9DF-1BAE-EA3A-F541-065FC24DA86C}"/>
                </a:ext>
              </a:extLst>
            </p:cNvPr>
            <p:cNvSpPr txBox="1"/>
            <p:nvPr/>
          </p:nvSpPr>
          <p:spPr>
            <a:xfrm>
              <a:off x="1521264" y="3039086"/>
              <a:ext cx="287258"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11</a:t>
              </a:r>
              <a:endParaRPr lang="en-US" sz="1115" b="1" spc="0" baseline="0" dirty="0">
                <a:ln/>
                <a:solidFill>
                  <a:schemeClr val="tx1">
                    <a:lumMod val="50000"/>
                  </a:schemeClr>
                </a:solidFill>
                <a:latin typeface="Poppins-SemiBold"/>
                <a:cs typeface="Poppins-SemiBold"/>
                <a:sym typeface="Poppins-SemiBold"/>
                <a:rtl val="0"/>
              </a:endParaRPr>
            </a:p>
          </p:txBody>
        </p:sp>
      </p:grpSp>
      <p:grpSp>
        <p:nvGrpSpPr>
          <p:cNvPr id="6" name="Graphic 3">
            <a:extLst>
              <a:ext uri="{FF2B5EF4-FFF2-40B4-BE49-F238E27FC236}">
                <a16:creationId xmlns:a16="http://schemas.microsoft.com/office/drawing/2014/main" id="{1D382424-424C-00CF-9E5D-9C6D6504E339}"/>
              </a:ext>
            </a:extLst>
          </p:cNvPr>
          <p:cNvGrpSpPr/>
          <p:nvPr/>
        </p:nvGrpSpPr>
        <p:grpSpPr>
          <a:xfrm flipH="1">
            <a:off x="10106247" y="3297784"/>
            <a:ext cx="371690" cy="354854"/>
            <a:chOff x="1452061" y="3979527"/>
            <a:chExt cx="371690" cy="354854"/>
          </a:xfrm>
          <a:solidFill>
            <a:schemeClr val="bg1"/>
          </a:solidFill>
        </p:grpSpPr>
        <p:sp>
          <p:nvSpPr>
            <p:cNvPr id="10" name="Freeform: Shape 9">
              <a:extLst>
                <a:ext uri="{FF2B5EF4-FFF2-40B4-BE49-F238E27FC236}">
                  <a16:creationId xmlns:a16="http://schemas.microsoft.com/office/drawing/2014/main" id="{07795060-B204-09F4-38E3-AA61597CE5EA}"/>
                </a:ext>
              </a:extLst>
            </p:cNvPr>
            <p:cNvSpPr/>
            <p:nvPr/>
          </p:nvSpPr>
          <p:spPr>
            <a:xfrm>
              <a:off x="1452061" y="3979527"/>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951FF248-8B01-897B-F749-FBC5242CF6F4}"/>
                </a:ext>
              </a:extLst>
            </p:cNvPr>
            <p:cNvSpPr txBox="1"/>
            <p:nvPr/>
          </p:nvSpPr>
          <p:spPr>
            <a:xfrm>
              <a:off x="1506035" y="4039473"/>
              <a:ext cx="317716"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12</a:t>
              </a:r>
              <a:endParaRPr lang="en-US" sz="1115" b="1" spc="0" baseline="0" dirty="0">
                <a:ln/>
                <a:solidFill>
                  <a:schemeClr val="tx1">
                    <a:lumMod val="50000"/>
                  </a:schemeClr>
                </a:solidFill>
                <a:latin typeface="Poppins-SemiBold"/>
                <a:cs typeface="Poppins-SemiBold"/>
                <a:sym typeface="Poppins-SemiBold"/>
                <a:rtl val="0"/>
              </a:endParaRPr>
            </a:p>
          </p:txBody>
        </p:sp>
      </p:grpSp>
      <p:grpSp>
        <p:nvGrpSpPr>
          <p:cNvPr id="7" name="Graphic 3">
            <a:extLst>
              <a:ext uri="{FF2B5EF4-FFF2-40B4-BE49-F238E27FC236}">
                <a16:creationId xmlns:a16="http://schemas.microsoft.com/office/drawing/2014/main" id="{0241B986-3BD5-DA2B-DAD8-FF0B40753CB8}"/>
              </a:ext>
            </a:extLst>
          </p:cNvPr>
          <p:cNvGrpSpPr/>
          <p:nvPr/>
        </p:nvGrpSpPr>
        <p:grpSpPr>
          <a:xfrm flipH="1">
            <a:off x="10104644" y="3992059"/>
            <a:ext cx="373293" cy="354854"/>
            <a:chOff x="1452061" y="4979914"/>
            <a:chExt cx="373293" cy="354854"/>
          </a:xfrm>
          <a:solidFill>
            <a:schemeClr val="bg1"/>
          </a:solidFill>
        </p:grpSpPr>
        <p:sp>
          <p:nvSpPr>
            <p:cNvPr id="8" name="Freeform: Shape 7">
              <a:extLst>
                <a:ext uri="{FF2B5EF4-FFF2-40B4-BE49-F238E27FC236}">
                  <a16:creationId xmlns:a16="http://schemas.microsoft.com/office/drawing/2014/main" id="{EA39564F-A999-C314-2381-C678E0465A03}"/>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E2C2AF81-C8A5-48F9-0E09-AB1EFB77BA1B}"/>
                </a:ext>
              </a:extLst>
            </p:cNvPr>
            <p:cNvSpPr txBox="1"/>
            <p:nvPr/>
          </p:nvSpPr>
          <p:spPr>
            <a:xfrm>
              <a:off x="1504432" y="5039860"/>
              <a:ext cx="320922"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13</a:t>
              </a:r>
              <a:endParaRPr lang="en-US" sz="1115" b="1" spc="0" baseline="0" dirty="0">
                <a:ln/>
                <a:solidFill>
                  <a:schemeClr val="tx1">
                    <a:lumMod val="50000"/>
                  </a:schemeClr>
                </a:solidFill>
                <a:latin typeface="Poppins-SemiBold"/>
                <a:cs typeface="Poppins-SemiBold"/>
                <a:sym typeface="Poppins-SemiBold"/>
                <a:rtl val="0"/>
              </a:endParaRPr>
            </a:p>
          </p:txBody>
        </p:sp>
      </p:grpSp>
      <p:pic>
        <p:nvPicPr>
          <p:cNvPr id="17" name="Picture Placeholder 16">
            <a:extLst>
              <a:ext uri="{FF2B5EF4-FFF2-40B4-BE49-F238E27FC236}">
                <a16:creationId xmlns:a16="http://schemas.microsoft.com/office/drawing/2014/main" id="{DD9DE704-4038-9313-A66A-55BEB2D48B37}"/>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l="21841" r="21841"/>
          <a:stretch>
            <a:fillRect/>
          </a:stretch>
        </p:blipFill>
        <p:spPr/>
      </p:pic>
      <p:sp>
        <p:nvSpPr>
          <p:cNvPr id="2" name="Google Shape;40;p6">
            <a:extLst>
              <a:ext uri="{FF2B5EF4-FFF2-40B4-BE49-F238E27FC236}">
                <a16:creationId xmlns:a16="http://schemas.microsoft.com/office/drawing/2014/main" id="{CF06B1C3-2AA8-04BA-B3C8-00B04F7EBAAE}"/>
              </a:ext>
            </a:extLst>
          </p:cNvPr>
          <p:cNvSpPr txBox="1"/>
          <p:nvPr/>
        </p:nvSpPr>
        <p:spPr>
          <a:xfrm>
            <a:off x="7778008" y="4627710"/>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المؤشرات الرئيسية للخطة الاستراتيجية والمبادرات	</a:t>
            </a:r>
          </a:p>
        </p:txBody>
      </p:sp>
      <p:grpSp>
        <p:nvGrpSpPr>
          <p:cNvPr id="14" name="Graphic 3">
            <a:extLst>
              <a:ext uri="{FF2B5EF4-FFF2-40B4-BE49-F238E27FC236}">
                <a16:creationId xmlns:a16="http://schemas.microsoft.com/office/drawing/2014/main" id="{D44F06A0-8E10-1C13-C090-A69811154BE1}"/>
              </a:ext>
            </a:extLst>
          </p:cNvPr>
          <p:cNvGrpSpPr/>
          <p:nvPr/>
        </p:nvGrpSpPr>
        <p:grpSpPr>
          <a:xfrm flipH="1">
            <a:off x="10100363" y="4623952"/>
            <a:ext cx="373293" cy="354854"/>
            <a:chOff x="1452061" y="4979914"/>
            <a:chExt cx="373293" cy="354854"/>
          </a:xfrm>
          <a:solidFill>
            <a:schemeClr val="bg1"/>
          </a:solidFill>
        </p:grpSpPr>
        <p:sp>
          <p:nvSpPr>
            <p:cNvPr id="15" name="Freeform: Shape 14">
              <a:extLst>
                <a:ext uri="{FF2B5EF4-FFF2-40B4-BE49-F238E27FC236}">
                  <a16:creationId xmlns:a16="http://schemas.microsoft.com/office/drawing/2014/main" id="{E25C352F-3E12-5D96-0BBA-61C59B9459C4}"/>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6B917881-2732-F887-E837-D9A68558E9BA}"/>
                </a:ext>
              </a:extLst>
            </p:cNvPr>
            <p:cNvSpPr txBox="1"/>
            <p:nvPr/>
          </p:nvSpPr>
          <p:spPr>
            <a:xfrm>
              <a:off x="1494814" y="5039860"/>
              <a:ext cx="330540"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14</a:t>
              </a:r>
              <a:endParaRPr lang="en-US" sz="1115" b="1" spc="0" baseline="0" dirty="0">
                <a:ln/>
                <a:solidFill>
                  <a:schemeClr val="tx1">
                    <a:lumMod val="50000"/>
                  </a:schemeClr>
                </a:solidFill>
                <a:latin typeface="Poppins-SemiBold"/>
                <a:cs typeface="Poppins-SemiBold"/>
                <a:sym typeface="Poppins-SemiBold"/>
                <a:rtl val="0"/>
              </a:endParaRPr>
            </a:p>
          </p:txBody>
        </p:sp>
      </p:grpSp>
      <p:sp>
        <p:nvSpPr>
          <p:cNvPr id="25" name="Google Shape;40;p6">
            <a:extLst>
              <a:ext uri="{FF2B5EF4-FFF2-40B4-BE49-F238E27FC236}">
                <a16:creationId xmlns:a16="http://schemas.microsoft.com/office/drawing/2014/main" id="{1F9AF828-7F00-4D26-B982-961A79A4A533}"/>
              </a:ext>
            </a:extLst>
          </p:cNvPr>
          <p:cNvSpPr txBox="1"/>
          <p:nvPr/>
        </p:nvSpPr>
        <p:spPr>
          <a:xfrm>
            <a:off x="7773727" y="5259603"/>
            <a:ext cx="2149244" cy="315172"/>
          </a:xfrm>
          <a:prstGeom prst="rect">
            <a:avLst/>
          </a:prstGeom>
          <a:noFill/>
          <a:ln>
            <a:noFill/>
          </a:ln>
        </p:spPr>
        <p:txBody>
          <a:bodyPr spcFirstLastPara="1" wrap="square" lIns="0" tIns="0" rIns="0" bIns="0" anchor="t" anchorCtr="0">
            <a:noAutofit/>
          </a:bodyPr>
          <a:lstStyle/>
          <a:p>
            <a:pPr algn="justLow" rtl="1"/>
            <a:r>
              <a:rPr lang="ar-EG" sz="1400" dirty="0">
                <a:solidFill>
                  <a:schemeClr val="bg1"/>
                </a:solidFill>
                <a:latin typeface="Readex Pro Deca" pitchFamily="2" charset="-78"/>
                <a:ea typeface="Open Sans Light"/>
                <a:cs typeface="Readex Pro Deca" pitchFamily="2" charset="-78"/>
                <a:sym typeface="Open Sans Light"/>
              </a:rPr>
              <a:t>تعريف بمبادرات الخطة الاستراتيجية</a:t>
            </a:r>
          </a:p>
        </p:txBody>
      </p:sp>
      <p:grpSp>
        <p:nvGrpSpPr>
          <p:cNvPr id="26" name="Graphic 3">
            <a:extLst>
              <a:ext uri="{FF2B5EF4-FFF2-40B4-BE49-F238E27FC236}">
                <a16:creationId xmlns:a16="http://schemas.microsoft.com/office/drawing/2014/main" id="{2BD86059-C35B-6474-9D43-3D3198266BFD}"/>
              </a:ext>
            </a:extLst>
          </p:cNvPr>
          <p:cNvGrpSpPr/>
          <p:nvPr/>
        </p:nvGrpSpPr>
        <p:grpSpPr>
          <a:xfrm flipH="1">
            <a:off x="10096082" y="5255845"/>
            <a:ext cx="373293" cy="354854"/>
            <a:chOff x="1452061" y="4979914"/>
            <a:chExt cx="373293" cy="354854"/>
          </a:xfrm>
          <a:solidFill>
            <a:schemeClr val="bg1"/>
          </a:solidFill>
        </p:grpSpPr>
        <p:sp>
          <p:nvSpPr>
            <p:cNvPr id="27" name="Freeform: Shape 26">
              <a:extLst>
                <a:ext uri="{FF2B5EF4-FFF2-40B4-BE49-F238E27FC236}">
                  <a16:creationId xmlns:a16="http://schemas.microsoft.com/office/drawing/2014/main" id="{E8685966-18EB-812E-5252-762B7F3B5023}"/>
                </a:ext>
              </a:extLst>
            </p:cNvPr>
            <p:cNvSpPr/>
            <p:nvPr/>
          </p:nvSpPr>
          <p:spPr>
            <a:xfrm>
              <a:off x="1452061" y="4979914"/>
              <a:ext cx="354854" cy="354854"/>
            </a:xfrm>
            <a:custGeom>
              <a:avLst/>
              <a:gdLst>
                <a:gd name="connsiteX0" fmla="*/ 0 w 354854"/>
                <a:gd name="connsiteY0" fmla="*/ 0 h 354854"/>
                <a:gd name="connsiteX1" fmla="*/ 354855 w 354854"/>
                <a:gd name="connsiteY1" fmla="*/ 0 h 354854"/>
                <a:gd name="connsiteX2" fmla="*/ 354855 w 354854"/>
                <a:gd name="connsiteY2" fmla="*/ 354854 h 354854"/>
                <a:gd name="connsiteX3" fmla="*/ 193157 w 354854"/>
                <a:gd name="connsiteY3" fmla="*/ 354854 h 354854"/>
                <a:gd name="connsiteX4" fmla="*/ 0 w 354854"/>
                <a:gd name="connsiteY4" fmla="*/ 161698 h 354854"/>
                <a:gd name="connsiteX5" fmla="*/ 0 w 354854"/>
                <a:gd name="connsiteY5" fmla="*/ 0 h 354854"/>
                <a:gd name="connsiteX6" fmla="*/ 0 w 354854"/>
                <a:gd name="connsiteY6" fmla="*/ 0 h 35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54" h="354854">
                  <a:moveTo>
                    <a:pt x="0" y="0"/>
                  </a:moveTo>
                  <a:lnTo>
                    <a:pt x="354855" y="0"/>
                  </a:lnTo>
                  <a:lnTo>
                    <a:pt x="354855" y="354854"/>
                  </a:lnTo>
                  <a:lnTo>
                    <a:pt x="193157" y="354854"/>
                  </a:lnTo>
                  <a:cubicBezTo>
                    <a:pt x="86197" y="354854"/>
                    <a:pt x="0" y="268028"/>
                    <a:pt x="0" y="161698"/>
                  </a:cubicBezTo>
                  <a:lnTo>
                    <a:pt x="0" y="0"/>
                  </a:lnTo>
                  <a:lnTo>
                    <a:pt x="0" y="0"/>
                  </a:lnTo>
                  <a:close/>
                </a:path>
              </a:pathLst>
            </a:custGeom>
            <a:grpFill/>
            <a:ln w="62894" cap="flat">
              <a:noFill/>
              <a:prstDash val="solid"/>
              <a:miter/>
            </a:ln>
          </p:spPr>
          <p:txBody>
            <a:bodyPr rtlCol="0" anchor="ctr"/>
            <a:lstStyle/>
            <a:p>
              <a:endParaRPr lang="en-US"/>
            </a:p>
          </p:txBody>
        </p:sp>
        <p:sp>
          <p:nvSpPr>
            <p:cNvPr id="28" name="TextBox 27">
              <a:extLst>
                <a:ext uri="{FF2B5EF4-FFF2-40B4-BE49-F238E27FC236}">
                  <a16:creationId xmlns:a16="http://schemas.microsoft.com/office/drawing/2014/main" id="{9016015D-366D-CF52-4258-DDC8191E83F7}"/>
                </a:ext>
              </a:extLst>
            </p:cNvPr>
            <p:cNvSpPr txBox="1"/>
            <p:nvPr/>
          </p:nvSpPr>
          <p:spPr>
            <a:xfrm>
              <a:off x="1498020" y="5039860"/>
              <a:ext cx="327334" cy="263918"/>
            </a:xfrm>
            <a:prstGeom prst="rect">
              <a:avLst/>
            </a:prstGeom>
            <a:noFill/>
          </p:spPr>
          <p:txBody>
            <a:bodyPr wrap="none" rtlCol="0">
              <a:spAutoFit/>
            </a:bodyPr>
            <a:lstStyle/>
            <a:p>
              <a:pPr algn="l"/>
              <a:r>
                <a:rPr lang="ar-EG" sz="1115" b="1" spc="0" baseline="0" dirty="0">
                  <a:ln/>
                  <a:solidFill>
                    <a:schemeClr val="tx1">
                      <a:lumMod val="50000"/>
                    </a:schemeClr>
                  </a:solidFill>
                  <a:latin typeface="Poppins-SemiBold"/>
                  <a:cs typeface="Poppins-SemiBold"/>
                  <a:sym typeface="Poppins-SemiBold"/>
                  <a:rtl val="0"/>
                </a:rPr>
                <a:t>15</a:t>
              </a:r>
              <a:endParaRPr lang="en-US" sz="1115" b="1" spc="0" baseline="0" dirty="0">
                <a:ln/>
                <a:solidFill>
                  <a:schemeClr val="tx1">
                    <a:lumMod val="50000"/>
                  </a:schemeClr>
                </a:solidFill>
                <a:latin typeface="Poppins-SemiBold"/>
                <a:cs typeface="Poppins-SemiBold"/>
                <a:sym typeface="Poppins-SemiBold"/>
                <a:rtl val="0"/>
              </a:endParaRPr>
            </a:p>
          </p:txBody>
        </p:sp>
      </p:grpSp>
    </p:spTree>
    <p:extLst>
      <p:ext uri="{BB962C8B-B14F-4D97-AF65-F5344CB8AC3E}">
        <p14:creationId xmlns:p14="http://schemas.microsoft.com/office/powerpoint/2010/main" val="80826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32EA1-D07C-4585-C3F2-FA984B23D9E4}"/>
              </a:ext>
            </a:extLst>
          </p:cNvPr>
          <p:cNvSpPr>
            <a:spLocks noGrp="1"/>
          </p:cNvSpPr>
          <p:nvPr>
            <p:ph type="body" sz="quarter" idx="10"/>
          </p:nvPr>
        </p:nvSpPr>
        <p:spPr/>
        <p:txBody>
          <a:bodyPr/>
          <a:lstStyle/>
          <a:p>
            <a:r>
              <a:rPr lang="ar-EG" dirty="0"/>
              <a:t>كلمة رئيس مجلس الإدارة</a:t>
            </a:r>
          </a:p>
        </p:txBody>
      </p:sp>
      <p:pic>
        <p:nvPicPr>
          <p:cNvPr id="4" name="Graphic 3">
            <a:extLst>
              <a:ext uri="{FF2B5EF4-FFF2-40B4-BE49-F238E27FC236}">
                <a16:creationId xmlns:a16="http://schemas.microsoft.com/office/drawing/2014/main" id="{29D6976A-46C7-81FE-D40C-7D1C73ACB7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1749" y="3708915"/>
            <a:ext cx="828502" cy="828502"/>
          </a:xfrm>
          <a:prstGeom prst="rect">
            <a:avLst/>
          </a:prstGeom>
        </p:spPr>
      </p:pic>
    </p:spTree>
    <p:extLst>
      <p:ext uri="{BB962C8B-B14F-4D97-AF65-F5344CB8AC3E}">
        <p14:creationId xmlns:p14="http://schemas.microsoft.com/office/powerpoint/2010/main" val="56069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9D6BD-DD3D-1C79-1776-A78EB3A2AAC1}"/>
              </a:ext>
            </a:extLst>
          </p:cNvPr>
          <p:cNvSpPr>
            <a:spLocks noGrp="1"/>
          </p:cNvSpPr>
          <p:nvPr>
            <p:ph type="body" sz="quarter" idx="10"/>
          </p:nvPr>
        </p:nvSpPr>
        <p:spPr/>
        <p:txBody>
          <a:bodyPr/>
          <a:lstStyle/>
          <a:p>
            <a:r>
              <a:rPr lang="ar-EG" dirty="0"/>
              <a:t>الملخص التنفيذي</a:t>
            </a:r>
          </a:p>
        </p:txBody>
      </p:sp>
      <p:sp>
        <p:nvSpPr>
          <p:cNvPr id="3" name="مربع نص 2">
            <a:extLst>
              <a:ext uri="{FF2B5EF4-FFF2-40B4-BE49-F238E27FC236}">
                <a16:creationId xmlns:a16="http://schemas.microsoft.com/office/drawing/2014/main" id="{72D05F28-537B-B94B-4DD4-8E8FABC86369}"/>
              </a:ext>
            </a:extLst>
          </p:cNvPr>
          <p:cNvSpPr txBox="1"/>
          <p:nvPr/>
        </p:nvSpPr>
        <p:spPr>
          <a:xfrm>
            <a:off x="663388" y="1470212"/>
            <a:ext cx="10784541" cy="5027017"/>
          </a:xfrm>
          <a:prstGeom prst="rect">
            <a:avLst/>
          </a:prstGeom>
          <a:noFill/>
        </p:spPr>
        <p:txBody>
          <a:bodyPr wrap="square" rtlCol="1">
            <a:spAutoFit/>
          </a:bodyPr>
          <a:lstStyle/>
          <a:p>
            <a:pPr algn="r">
              <a:lnSpc>
                <a:spcPct val="150000"/>
              </a:lnSpc>
            </a:pPr>
            <a:r>
              <a:rPr lang="ar-SA" sz="1800" b="1" dirty="0"/>
              <a:t>السيرُ نحو النجاح رحلة لا نهاية لها ، وسرُ ذلك النجاح هو الثباتُ على الهدفِ ، فقد كان هدفُنا بل الحلم أن نضعَ رؤية واضحة لمستقبلنا وتطوير حاضرنا ، فبالأمسِ كانت بداياتنا بمشروعٍ تأسيس جمعيه مساكن بالليث لخدمة شريحه بأشد الحاجه لإصلاح وترميم وإدارة مرافق  ، أما اليوم ولله الحمد والفضل تحقق ذلك بجهود من وكالة الإسكان والمشاركة المجتمعية التي بذلت جهد جبار بمد يد العون مع الجهات ذات العلاقة مع القطاع الحكومية وغير حكومية  ، في تسريع عملية التأسيس والاحتضان .</a:t>
            </a:r>
          </a:p>
          <a:p>
            <a:pPr algn="r">
              <a:lnSpc>
                <a:spcPct val="150000"/>
              </a:lnSpc>
            </a:pPr>
            <a:r>
              <a:rPr lang="ar-SA" sz="1800" b="1" dirty="0"/>
              <a:t>فخورين بمن حولنا ونسأل الله أن نكون عوناً للشريحة المستهدفة من المجتمع .</a:t>
            </a:r>
          </a:p>
          <a:p>
            <a:pPr algn="r">
              <a:lnSpc>
                <a:spcPct val="150000"/>
              </a:lnSpc>
            </a:pPr>
            <a:r>
              <a:rPr lang="ar-SA" sz="1800" b="1" dirty="0"/>
              <a:t>وإيماناً منا بأهمية مثل هذه الجمعيات ووفاء وعرفاناً بالفضل لوطننا العزيز و خدمته لهذه الفئة  الغالية علينا والمستهدفة من هذه الجمعية وبرامجها سنبذل كل ما في وسعنا لتكون مركز إشعاع في المناطق الجبلية وبذرة خير لعمل الخير.</a:t>
            </a:r>
          </a:p>
          <a:p>
            <a:pPr algn="r">
              <a:lnSpc>
                <a:spcPct val="150000"/>
              </a:lnSpc>
            </a:pPr>
            <a:r>
              <a:rPr lang="ar-SA" sz="1800" b="1" dirty="0"/>
              <a:t>وفي الختام نحن منكم ومعكم لنعين على الخير ونبذل الجهد لتحقيق النجاح</a:t>
            </a:r>
          </a:p>
          <a:p>
            <a:pPr algn="r">
              <a:lnSpc>
                <a:spcPct val="150000"/>
              </a:lnSpc>
            </a:pPr>
            <a:endParaRPr lang="ar-SA" sz="1800" b="1" dirty="0"/>
          </a:p>
          <a:p>
            <a:pPr algn="r">
              <a:lnSpc>
                <a:spcPct val="150000"/>
              </a:lnSpc>
            </a:pPr>
            <a:r>
              <a:rPr lang="ar-SA" sz="1800" b="1" dirty="0"/>
              <a:t>والله نسأل التوفيق والسداد</a:t>
            </a:r>
          </a:p>
          <a:p>
            <a:pPr algn="r">
              <a:lnSpc>
                <a:spcPct val="150000"/>
              </a:lnSpc>
            </a:pPr>
            <a:endParaRPr lang="ar-SA" sz="1800" b="1" dirty="0"/>
          </a:p>
          <a:p>
            <a:pPr>
              <a:lnSpc>
                <a:spcPct val="150000"/>
              </a:lnSpc>
            </a:pPr>
            <a:r>
              <a:rPr lang="ar-SA" sz="1800" b="1" dirty="0"/>
              <a:t>		رئيس مجلس الإدارة</a:t>
            </a:r>
          </a:p>
        </p:txBody>
      </p:sp>
    </p:spTree>
    <p:extLst>
      <p:ext uri="{BB962C8B-B14F-4D97-AF65-F5344CB8AC3E}">
        <p14:creationId xmlns:p14="http://schemas.microsoft.com/office/powerpoint/2010/main" val="21047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D6A94-2BAB-EF14-778E-17B534A0004D}"/>
              </a:ext>
            </a:extLst>
          </p:cNvPr>
          <p:cNvSpPr>
            <a:spLocks noGrp="1"/>
          </p:cNvSpPr>
          <p:nvPr>
            <p:ph type="body" sz="quarter" idx="10"/>
          </p:nvPr>
        </p:nvSpPr>
        <p:spPr/>
        <p:txBody>
          <a:bodyPr/>
          <a:lstStyle/>
          <a:p>
            <a:r>
              <a:rPr lang="ar-EG" dirty="0"/>
              <a:t>تعريفات</a:t>
            </a:r>
            <a:endParaRPr lang="en-US" dirty="0"/>
          </a:p>
        </p:txBody>
      </p:sp>
      <p:graphicFrame>
        <p:nvGraphicFramePr>
          <p:cNvPr id="3" name="Table 2">
            <a:extLst>
              <a:ext uri="{FF2B5EF4-FFF2-40B4-BE49-F238E27FC236}">
                <a16:creationId xmlns:a16="http://schemas.microsoft.com/office/drawing/2014/main" id="{539984AB-AD0A-A606-46CE-85F53E34ADA8}"/>
              </a:ext>
            </a:extLst>
          </p:cNvPr>
          <p:cNvGraphicFramePr>
            <a:graphicFrameLocks noGrp="1"/>
          </p:cNvGraphicFramePr>
          <p:nvPr>
            <p:extLst>
              <p:ext uri="{D42A27DB-BD31-4B8C-83A1-F6EECF244321}">
                <p14:modId xmlns:p14="http://schemas.microsoft.com/office/powerpoint/2010/main" val="3036055444"/>
              </p:ext>
            </p:extLst>
          </p:nvPr>
        </p:nvGraphicFramePr>
        <p:xfrm>
          <a:off x="1844040" y="1517015"/>
          <a:ext cx="8503919" cy="4599622"/>
        </p:xfrm>
        <a:graphic>
          <a:graphicData uri="http://schemas.openxmlformats.org/drawingml/2006/table">
            <a:tbl>
              <a:tblPr rtl="1" bandRow="1">
                <a:tableStyleId>{073A0DAA-6AF3-43AB-8588-CEC1D06C72B9}</a:tableStyleId>
              </a:tblPr>
              <a:tblGrid>
                <a:gridCol w="2454346">
                  <a:extLst>
                    <a:ext uri="{9D8B030D-6E8A-4147-A177-3AD203B41FA5}">
                      <a16:colId xmlns:a16="http://schemas.microsoft.com/office/drawing/2014/main" val="3966635880"/>
                    </a:ext>
                  </a:extLst>
                </a:gridCol>
                <a:gridCol w="6049573">
                  <a:extLst>
                    <a:ext uri="{9D8B030D-6E8A-4147-A177-3AD203B41FA5}">
                      <a16:colId xmlns:a16="http://schemas.microsoft.com/office/drawing/2014/main" val="2343708790"/>
                    </a:ext>
                  </a:extLst>
                </a:gridCol>
              </a:tblGrid>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الجمعية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en-US" sz="1400" b="1" dirty="0">
                          <a:solidFill>
                            <a:srgbClr val="4D4D4D"/>
                          </a:solidFill>
                          <a:effectLst/>
                          <a:latin typeface="Sakkal Majalla" panose="02000000000000000000" pitchFamily="2" charset="-78"/>
                          <a:cs typeface="Sakkal Majalla" panose="02000000000000000000" pitchFamily="2" charset="-78"/>
                        </a:rPr>
                        <a:t> </a:t>
                      </a:r>
                      <a:r>
                        <a:rPr lang="ar-SA" sz="1400" b="1" dirty="0">
                          <a:solidFill>
                            <a:srgbClr val="4D4D4D"/>
                          </a:solidFill>
                          <a:effectLst/>
                          <a:latin typeface="Sakkal Majalla" panose="02000000000000000000" pitchFamily="2" charset="-78"/>
                          <a:cs typeface="Sakkal Majalla" panose="02000000000000000000" pitchFamily="2" charset="-78"/>
                        </a:rPr>
                        <a:t>جمعية مساكن بالليث</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720638240"/>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المستفيد</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الأسرة السعودية </a:t>
                      </a:r>
                      <a:r>
                        <a:rPr lang="ar-SA" sz="1400" b="1" dirty="0" err="1">
                          <a:solidFill>
                            <a:srgbClr val="4D4D4D"/>
                          </a:solidFill>
                          <a:effectLst/>
                          <a:latin typeface="Sakkal Majalla" panose="02000000000000000000" pitchFamily="2" charset="-78"/>
                          <a:cs typeface="Sakkal Majalla" panose="02000000000000000000" pitchFamily="2" charset="-78"/>
                        </a:rPr>
                        <a:t>الضمانية</a:t>
                      </a:r>
                      <a:r>
                        <a:rPr lang="ar-SA" sz="1400" b="1" dirty="0">
                          <a:solidFill>
                            <a:srgbClr val="4D4D4D"/>
                          </a:solidFill>
                          <a:effectLst/>
                          <a:latin typeface="Sakkal Majalla" panose="02000000000000000000" pitchFamily="2" charset="-78"/>
                          <a:cs typeface="Sakkal Majalla" panose="02000000000000000000" pitchFamily="2" charset="-78"/>
                        </a:rPr>
                        <a:t> – الأسر الأشد حاجة – الأرامل – المطلقات.</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2299719171"/>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الشركاء</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الشركاء في البرامج التنموية والإسكانية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1175265867"/>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مجلس الإدارة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أشخاص ذو شخصية اعتبارية وتعتبر ثاني أعلى سلطة في الجمعية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461008540"/>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الجمعية العمومية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أشخاص ذو شخصية اعتبارية وتعتبر أعلى سلطة في الجمعية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1499257145"/>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برامج الإسكان</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مجموعة برامج تختص بالبناء والترميم والصيانة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733189321"/>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برامج التنمية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مجموعة برامج تهدف إلى تنمية قدرات المستفيدين وتطويرهم</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1363277546"/>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النظام</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نظام الجمعيات والمؤسسات الأهلية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3611915623"/>
                  </a:ext>
                </a:extLst>
              </a:tr>
              <a:tr h="459215">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المركز</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المركز الوطني لتنمية القطاع غير الربحي</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1441526881"/>
                  </a:ext>
                </a:extLst>
              </a:tr>
              <a:tr h="466687">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الجهة المشرفة</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tc>
                  <a:txBody>
                    <a:bodyPr/>
                    <a:lstStyle/>
                    <a:p>
                      <a:pPr marL="0" marR="0" algn="r" rtl="1">
                        <a:lnSpc>
                          <a:spcPct val="107000"/>
                        </a:lnSpc>
                        <a:spcBef>
                          <a:spcPts val="0"/>
                        </a:spcBef>
                        <a:spcAft>
                          <a:spcPts val="800"/>
                        </a:spcAft>
                      </a:pPr>
                      <a:r>
                        <a:rPr lang="ar-SA" sz="1400" b="1" dirty="0">
                          <a:solidFill>
                            <a:srgbClr val="4D4D4D"/>
                          </a:solidFill>
                          <a:effectLst/>
                          <a:latin typeface="Sakkal Majalla" panose="02000000000000000000" pitchFamily="2" charset="-78"/>
                          <a:cs typeface="Sakkal Majalla" panose="02000000000000000000" pitchFamily="2" charset="-78"/>
                        </a:rPr>
                        <a:t>وكالة الإسكان القطاع الثالث والمشاركة المجتمعية بوزارة الشؤون البلدية والقروية والإسكان</a:t>
                      </a:r>
                      <a:endParaRPr lang="en-US" sz="1400" b="1" dirty="0">
                        <a:solidFill>
                          <a:srgbClr val="4D4D4D"/>
                        </a:solidFill>
                        <a:effectLst/>
                        <a:latin typeface="Sakkal Majalla" panose="02000000000000000000" pitchFamily="2" charset="-78"/>
                        <a:ea typeface="Calibri" panose="020F0502020204030204" pitchFamily="34" charset="0"/>
                        <a:cs typeface="Sakkal Majalla" panose="02000000000000000000" pitchFamily="2" charset="-78"/>
                      </a:endParaRPr>
                    </a:p>
                  </a:txBody>
                  <a:tcPr marL="51642" marR="51642" marT="0" marB="0" anchor="ctr"/>
                </a:tc>
                <a:extLst>
                  <a:ext uri="{0D108BD9-81ED-4DB2-BD59-A6C34878D82A}">
                    <a16:rowId xmlns:a16="http://schemas.microsoft.com/office/drawing/2014/main" val="1472463020"/>
                  </a:ext>
                </a:extLst>
              </a:tr>
            </a:tbl>
          </a:graphicData>
        </a:graphic>
      </p:graphicFrame>
    </p:spTree>
    <p:extLst>
      <p:ext uri="{BB962C8B-B14F-4D97-AF65-F5344CB8AC3E}">
        <p14:creationId xmlns:p14="http://schemas.microsoft.com/office/powerpoint/2010/main" val="340494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3AA2D-D47D-5624-D07F-FDBF2130DE75}"/>
              </a:ext>
            </a:extLst>
          </p:cNvPr>
          <p:cNvSpPr>
            <a:spLocks noGrp="1"/>
          </p:cNvSpPr>
          <p:nvPr>
            <p:ph type="body" sz="quarter" idx="10"/>
          </p:nvPr>
        </p:nvSpPr>
        <p:spPr/>
        <p:txBody>
          <a:bodyPr/>
          <a:lstStyle/>
          <a:p>
            <a:r>
              <a:rPr lang="ar-EG" dirty="0"/>
              <a:t>منهجية التخطيط</a:t>
            </a:r>
            <a:endParaRPr lang="en-US" dirty="0"/>
          </a:p>
        </p:txBody>
      </p:sp>
      <p:sp>
        <p:nvSpPr>
          <p:cNvPr id="3" name="Rectangle 2">
            <a:extLst>
              <a:ext uri="{FF2B5EF4-FFF2-40B4-BE49-F238E27FC236}">
                <a16:creationId xmlns:a16="http://schemas.microsoft.com/office/drawing/2014/main" id="{52F3B385-82F5-C87F-FA56-31274BCBEA05}"/>
              </a:ext>
            </a:extLst>
          </p:cNvPr>
          <p:cNvSpPr>
            <a:spLocks noChangeArrowheads="1"/>
          </p:cNvSpPr>
          <p:nvPr/>
        </p:nvSpPr>
        <p:spPr bwMode="auto">
          <a:xfrm>
            <a:off x="6941976" y="2022438"/>
            <a:ext cx="4873698" cy="360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وضعت الجمعية منهجية لبناء الخطة الاستراتيجية من خلال ورش العمل مع أصحاب المصلحة، وكانت مخرجاتها عدة محاور وأهداف استراتيجية وتتلخص المنهجية في عددٍ من الأسس أهمها:</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تطوير الرؤية والرسالة والقيم.</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استخدام التحليل الرباعي (</a:t>
            </a:r>
            <a:r>
              <a:rPr kumimoji="0" lang="en-US"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SWOT Analysis</a:t>
            </a: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لمعرفة نقاط القوة والضعف والفرص والتحديات، التي تواجهها الجمعية في طريق تحقيق الرؤية والرسالة.</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استنتاج المحاور والأهداف الاستراتيجية للجمعية.</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تحليل المحاور والأهداف الاستراتيجية باستخدام الخارطة الذهنية للوصول للخارطة الاستراتيجية.</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إعداد خطة العمل والتي من خلالها يتم تنفيذ الاستراتيجية.</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إعداد الخطة التشغيلية وآلية التنفيذ.</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a:p>
            <a:pPr marL="0" marR="0" lvl="0" indent="0" algn="justLow" defTabSz="914400" rtl="1"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 </a:t>
            </a:r>
            <a:r>
              <a:rPr kumimoji="0" lang="ar-SA"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تقييم الأداء</a:t>
            </a:r>
            <a:r>
              <a:rPr kumimoji="0" lang="en-US" altLang="en-US" sz="1400" b="0" i="0" u="none" strike="noStrike" cap="none" normalizeH="0" baseline="0" dirty="0">
                <a:ln>
                  <a:noFill/>
                </a:ln>
                <a:solidFill>
                  <a:srgbClr val="000000"/>
                </a:solidFill>
                <a:effectLst/>
                <a:latin typeface="Sakkal Majalla" panose="02000000000000000000" pitchFamily="2" charset="-78"/>
                <a:ea typeface="Times New Roman" panose="02020603050405020304" pitchFamily="18" charset="0"/>
                <a:cs typeface="Sakkal Majalla" panose="02000000000000000000" pitchFamily="2" charset="-78"/>
              </a:rPr>
              <a:t>.</a:t>
            </a:r>
            <a:endParaRPr kumimoji="0" lang="en-US" altLang="en-US" sz="1400" b="0" i="0" u="none" strike="noStrike" cap="none" normalizeH="0" baseline="0" dirty="0">
              <a:ln>
                <a:noFill/>
              </a:ln>
              <a:solidFill>
                <a:schemeClr val="tx1"/>
              </a:solidFill>
              <a:effectLst/>
              <a:latin typeface="Sakkal Majalla" panose="02000000000000000000" pitchFamily="2" charset="-78"/>
              <a:cs typeface="Sakkal Majalla" panose="02000000000000000000" pitchFamily="2" charset="-78"/>
            </a:endParaRPr>
          </a:p>
        </p:txBody>
      </p:sp>
      <p:pic>
        <p:nvPicPr>
          <p:cNvPr id="2049" name="image21.png">
            <a:extLst>
              <a:ext uri="{FF2B5EF4-FFF2-40B4-BE49-F238E27FC236}">
                <a16:creationId xmlns:a16="http://schemas.microsoft.com/office/drawing/2014/main" id="{878DB0A5-0821-F2C7-B7AE-9C71BC302D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2268" y="1912117"/>
            <a:ext cx="6223000" cy="3624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158EF6-9F20-F7CC-FAC2-F3CB46E9F5CF}"/>
              </a:ext>
            </a:extLst>
          </p:cNvPr>
          <p:cNvSpPr>
            <a:spLocks noChangeArrowheads="1"/>
          </p:cNvSpPr>
          <p:nvPr/>
        </p:nvSpPr>
        <p:spPr bwMode="auto">
          <a:xfrm>
            <a:off x="588962" y="23018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1285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EBD4D9-1069-CD77-42AA-9B21EE02BCA1}"/>
              </a:ext>
            </a:extLst>
          </p:cNvPr>
          <p:cNvSpPr>
            <a:spLocks noGrp="1"/>
          </p:cNvSpPr>
          <p:nvPr>
            <p:ph type="body" sz="quarter" idx="10"/>
          </p:nvPr>
        </p:nvSpPr>
        <p:spPr>
          <a:xfrm>
            <a:off x="4314092" y="741363"/>
            <a:ext cx="7288946" cy="641960"/>
          </a:xfrm>
        </p:spPr>
        <p:txBody>
          <a:bodyPr/>
          <a:lstStyle/>
          <a:p>
            <a:r>
              <a:rPr lang="ar-EG" dirty="0"/>
              <a:t>التوجهات لاستراتيجية للجمعية</a:t>
            </a:r>
            <a:endParaRPr lang="en-US" dirty="0"/>
          </a:p>
        </p:txBody>
      </p:sp>
      <p:sp>
        <p:nvSpPr>
          <p:cNvPr id="56" name="TextBox 55">
            <a:extLst>
              <a:ext uri="{FF2B5EF4-FFF2-40B4-BE49-F238E27FC236}">
                <a16:creationId xmlns:a16="http://schemas.microsoft.com/office/drawing/2014/main" id="{DAAE770F-C19F-60A2-8521-9E71881C89A6}"/>
              </a:ext>
            </a:extLst>
          </p:cNvPr>
          <p:cNvSpPr txBox="1"/>
          <p:nvPr/>
        </p:nvSpPr>
        <p:spPr>
          <a:xfrm>
            <a:off x="1417993" y="1756109"/>
            <a:ext cx="10185045" cy="1460913"/>
          </a:xfrm>
          <a:prstGeom prst="rect">
            <a:avLst/>
          </a:prstGeom>
          <a:noFill/>
        </p:spPr>
        <p:txBody>
          <a:bodyPr wrap="square">
            <a:spAutoFit/>
          </a:bodyPr>
          <a:lstStyle/>
          <a:p>
            <a:pPr marL="0" marR="0" algn="r" rtl="1">
              <a:lnSpc>
                <a:spcPct val="107000"/>
              </a:lnSpc>
              <a:spcBef>
                <a:spcPts val="200"/>
              </a:spcBef>
              <a:spcAft>
                <a:spcPts val="0"/>
              </a:spcAft>
            </a:pPr>
            <a:r>
              <a:rPr lang="ar-SA" sz="2000" b="1" dirty="0">
                <a:effectLst/>
                <a:latin typeface="Sakkal Majalla" panose="02000000000000000000" pitchFamily="2" charset="-78"/>
                <a:ea typeface="Times New Roman" panose="02020603050405020304" pitchFamily="18" charset="0"/>
                <a:cs typeface="Sakkal Majalla" panose="02000000000000000000" pitchFamily="2" charset="-78"/>
              </a:rPr>
              <a:t>رسالة الجمعية</a:t>
            </a:r>
            <a:r>
              <a:rPr lang="ar-SA" sz="2000" b="1" dirty="0">
                <a:latin typeface="Sakkal Majalla" panose="02000000000000000000" pitchFamily="2" charset="-78"/>
                <a:ea typeface="Times New Roman" panose="02020603050405020304" pitchFamily="18" charset="0"/>
                <a:cs typeface="Sakkal Majalla" panose="02000000000000000000" pitchFamily="2" charset="-78"/>
              </a:rPr>
              <a:t>: </a:t>
            </a:r>
          </a:p>
          <a:p>
            <a:pPr marL="0" marR="0" algn="r" rtl="1">
              <a:lnSpc>
                <a:spcPct val="107000"/>
              </a:lnSpc>
              <a:spcBef>
                <a:spcPts val="200"/>
              </a:spcBef>
              <a:spcAft>
                <a:spcPts val="0"/>
              </a:spcAft>
            </a:pPr>
            <a:r>
              <a:rPr lang="ar-SA" sz="2000" b="1" dirty="0">
                <a:latin typeface="Sakkal Majalla" panose="02000000000000000000" pitchFamily="2" charset="-78"/>
                <a:ea typeface="Times New Roman" panose="02020603050405020304" pitchFamily="18" charset="0"/>
                <a:cs typeface="Sakkal Majalla" panose="02000000000000000000" pitchFamily="2" charset="-78"/>
              </a:rPr>
              <a:t>توفير حلول إسكانية ملائمة وعصرية تعزز جودة حياة المستفيدين وتحقق احتياجات أهالي محافظة الليث من خلال شراكات استراتيجية وعمل مؤسسي وفريق تطوعي احترافي</a:t>
            </a:r>
          </a:p>
          <a:p>
            <a:pPr marL="0" marR="0" algn="r" rtl="1">
              <a:lnSpc>
                <a:spcPct val="107000"/>
              </a:lnSpc>
              <a:spcBef>
                <a:spcPts val="200"/>
              </a:spcBef>
              <a:spcAft>
                <a:spcPts val="0"/>
              </a:spcAft>
            </a:pPr>
            <a:endParaRPr lang="en-US" sz="2000" b="1"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grpSp>
        <p:nvGrpSpPr>
          <p:cNvPr id="57" name="مجموعة 26">
            <a:extLst>
              <a:ext uri="{FF2B5EF4-FFF2-40B4-BE49-F238E27FC236}">
                <a16:creationId xmlns:a16="http://schemas.microsoft.com/office/drawing/2014/main" id="{8775A513-4BDF-B7C0-D695-3BF8C9D4A96E}"/>
              </a:ext>
            </a:extLst>
          </p:cNvPr>
          <p:cNvGrpSpPr/>
          <p:nvPr/>
        </p:nvGrpSpPr>
        <p:grpSpPr>
          <a:xfrm>
            <a:off x="6226629" y="4819299"/>
            <a:ext cx="4699518" cy="444679"/>
            <a:chOff x="-1103434" y="0"/>
            <a:chExt cx="7080365" cy="670092"/>
          </a:xfrm>
        </p:grpSpPr>
        <p:sp>
          <p:nvSpPr>
            <p:cNvPr id="70" name="Rectangle: Rounded Corners 69">
              <a:extLst>
                <a:ext uri="{FF2B5EF4-FFF2-40B4-BE49-F238E27FC236}">
                  <a16:creationId xmlns:a16="http://schemas.microsoft.com/office/drawing/2014/main" id="{749B2523-4DB7-DF1A-DF4F-DE66BF191178}"/>
                </a:ext>
              </a:extLst>
            </p:cNvPr>
            <p:cNvSpPr/>
            <p:nvPr/>
          </p:nvSpPr>
          <p:spPr>
            <a:xfrm>
              <a:off x="-1103434" y="77638"/>
              <a:ext cx="6904795" cy="592454"/>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91425" rIns="91425" bIns="91425" anchor="ctr" anchorCtr="0">
              <a:noAutofit/>
            </a:bodyPr>
            <a:lstStyle/>
            <a:p>
              <a:pPr marL="1260475" marR="0" algn="r" rtl="1">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rPr>
                <a:t> </a:t>
              </a:r>
              <a:r>
                <a:rPr lang="ar-SA" sz="1400" b="1" dirty="0">
                  <a:effectLst/>
                  <a:latin typeface="Calibri" panose="020F0502020204030204" pitchFamily="34" charset="0"/>
                  <a:ea typeface="Calibri" panose="020F0502020204030204" pitchFamily="34" charset="0"/>
                </a:rPr>
                <a:t>ابتكار حلول اسكانية وفق احتياجات المستفيدين</a:t>
              </a:r>
              <a:endParaRPr lang="en-US" sz="1400" b="1" dirty="0">
                <a:effectLst/>
                <a:latin typeface="Calibri" panose="020F0502020204030204" pitchFamily="34" charset="0"/>
                <a:ea typeface="Calibri" panose="020F0502020204030204" pitchFamily="34" charset="0"/>
              </a:endParaRPr>
            </a:p>
          </p:txBody>
        </p:sp>
        <p:sp>
          <p:nvSpPr>
            <p:cNvPr id="71" name="Rectangle: Rounded Corners 70">
              <a:extLst>
                <a:ext uri="{FF2B5EF4-FFF2-40B4-BE49-F238E27FC236}">
                  <a16:creationId xmlns:a16="http://schemas.microsoft.com/office/drawing/2014/main" id="{05DE7A9F-2BFD-8AEF-ADA2-0BA52716F5E8}"/>
                </a:ext>
              </a:extLst>
            </p:cNvPr>
            <p:cNvSpPr/>
            <p:nvPr/>
          </p:nvSpPr>
          <p:spPr>
            <a:xfrm>
              <a:off x="4520241" y="0"/>
              <a:ext cx="1456690" cy="592455"/>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a:effectLst>
              <a:outerShdw blurRad="50800" dist="88900" dir="10680000" algn="ctr" rotWithShape="0">
                <a:srgbClr val="000000">
                  <a:alpha val="42352"/>
                </a:srgbClr>
              </a:outerShdw>
            </a:effectLst>
          </p:spPr>
          <p:txBody>
            <a:bodyPr spcFirstLastPara="1" wrap="square" lIns="91425" tIns="45700" rIns="91425" bIns="45700" anchor="ctr" anchorCtr="0">
              <a:noAutofit/>
            </a:bodyPr>
            <a:lstStyle/>
            <a:p>
              <a:pPr marL="0" marR="0" algn="ctr"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rPr>
                <a:t> </a:t>
              </a:r>
              <a:r>
                <a:rPr lang="ar-SA" sz="1800" b="1" dirty="0">
                  <a:effectLst/>
                  <a:latin typeface="Calibri" panose="020F0502020204030204" pitchFamily="34" charset="0"/>
                  <a:ea typeface="Calibri" panose="020F0502020204030204" pitchFamily="34" charset="0"/>
                </a:rPr>
                <a:t>الابتكار</a:t>
              </a:r>
              <a:endParaRPr lang="en-US" sz="1800" b="1" dirty="0">
                <a:effectLst/>
                <a:latin typeface="Calibri" panose="020F0502020204030204" pitchFamily="34" charset="0"/>
                <a:ea typeface="Calibri" panose="020F0502020204030204" pitchFamily="34" charset="0"/>
              </a:endParaRPr>
            </a:p>
          </p:txBody>
        </p:sp>
      </p:grpSp>
      <p:grpSp>
        <p:nvGrpSpPr>
          <p:cNvPr id="58" name="مجموعة 27">
            <a:extLst>
              <a:ext uri="{FF2B5EF4-FFF2-40B4-BE49-F238E27FC236}">
                <a16:creationId xmlns:a16="http://schemas.microsoft.com/office/drawing/2014/main" id="{E3F3D919-70A2-8455-363F-0678C74E9C48}"/>
              </a:ext>
            </a:extLst>
          </p:cNvPr>
          <p:cNvGrpSpPr/>
          <p:nvPr/>
        </p:nvGrpSpPr>
        <p:grpSpPr>
          <a:xfrm>
            <a:off x="6301436" y="5410659"/>
            <a:ext cx="4685878" cy="444679"/>
            <a:chOff x="0" y="0"/>
            <a:chExt cx="6111121" cy="670092"/>
          </a:xfrm>
        </p:grpSpPr>
        <p:sp>
          <p:nvSpPr>
            <p:cNvPr id="68" name="Rectangle: Rounded Corners 67">
              <a:extLst>
                <a:ext uri="{FF2B5EF4-FFF2-40B4-BE49-F238E27FC236}">
                  <a16:creationId xmlns:a16="http://schemas.microsoft.com/office/drawing/2014/main" id="{1CF085B5-11C8-0933-BBE3-CADDD2C01B31}"/>
                </a:ext>
              </a:extLst>
            </p:cNvPr>
            <p:cNvSpPr/>
            <p:nvPr/>
          </p:nvSpPr>
          <p:spPr>
            <a:xfrm>
              <a:off x="0" y="77637"/>
              <a:ext cx="5801360" cy="592455"/>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91425" rIns="91425" bIns="91425" anchor="ctr" anchorCtr="0">
              <a:noAutofit/>
            </a:bodyPr>
            <a:lstStyle/>
            <a:p>
              <a:pPr marL="1260475" marR="0" algn="r" rtl="1">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rPr>
                <a:t> </a:t>
              </a:r>
              <a:r>
                <a:rPr lang="ar-SA" sz="1400" b="1" dirty="0">
                  <a:effectLst/>
                  <a:latin typeface="Calibri" panose="020F0502020204030204" pitchFamily="34" charset="0"/>
                  <a:ea typeface="Calibri" panose="020F0502020204030204" pitchFamily="34" charset="0"/>
                </a:rPr>
                <a:t>فريق عمل واحد لتحقيق أهداف ورسالة الجمعية</a:t>
              </a:r>
              <a:endParaRPr lang="en-US" sz="1400" b="1" dirty="0">
                <a:effectLst/>
                <a:latin typeface="Calibri" panose="020F0502020204030204" pitchFamily="34" charset="0"/>
                <a:ea typeface="Calibri" panose="020F0502020204030204" pitchFamily="34" charset="0"/>
              </a:endParaRPr>
            </a:p>
          </p:txBody>
        </p:sp>
        <p:sp>
          <p:nvSpPr>
            <p:cNvPr id="69" name="Rectangle: Rounded Corners 68">
              <a:extLst>
                <a:ext uri="{FF2B5EF4-FFF2-40B4-BE49-F238E27FC236}">
                  <a16:creationId xmlns:a16="http://schemas.microsoft.com/office/drawing/2014/main" id="{97EF9F8A-631F-7C64-6AAF-FD85EEDCF880}"/>
                </a:ext>
              </a:extLst>
            </p:cNvPr>
            <p:cNvSpPr/>
            <p:nvPr/>
          </p:nvSpPr>
          <p:spPr>
            <a:xfrm>
              <a:off x="4770408" y="0"/>
              <a:ext cx="1340713" cy="592454"/>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a:effectLst>
              <a:outerShdw blurRad="50800" dist="88900" dir="10680000" algn="ctr" rotWithShape="0">
                <a:srgbClr val="000000">
                  <a:alpha val="42352"/>
                </a:srgbClr>
              </a:outerShdw>
            </a:effectLst>
          </p:spPr>
          <p:txBody>
            <a:bodyPr spcFirstLastPara="1" wrap="square" lIns="91425" tIns="45700" rIns="91425" bIns="45700" anchor="ctr" anchorCtr="0">
              <a:noAutofit/>
            </a:bodyPr>
            <a:lstStyle/>
            <a:p>
              <a:pPr marL="0" marR="0" algn="ctr"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rPr>
                <a:t> </a:t>
              </a:r>
              <a:r>
                <a:rPr lang="ar-SA" sz="1800" b="1" dirty="0">
                  <a:effectLst/>
                  <a:latin typeface="Calibri" panose="020F0502020204030204" pitchFamily="34" charset="0"/>
                  <a:ea typeface="Calibri" panose="020F0502020204030204" pitchFamily="34" charset="0"/>
                </a:rPr>
                <a:t>التعاون</a:t>
              </a:r>
              <a:endParaRPr lang="en-US" sz="1800" b="1" dirty="0">
                <a:effectLst/>
                <a:latin typeface="Calibri" panose="020F0502020204030204" pitchFamily="34" charset="0"/>
                <a:ea typeface="Calibri" panose="020F0502020204030204" pitchFamily="34" charset="0"/>
              </a:endParaRPr>
            </a:p>
          </p:txBody>
        </p:sp>
      </p:grpSp>
      <p:grpSp>
        <p:nvGrpSpPr>
          <p:cNvPr id="60" name="مجموعة 33">
            <a:extLst>
              <a:ext uri="{FF2B5EF4-FFF2-40B4-BE49-F238E27FC236}">
                <a16:creationId xmlns:a16="http://schemas.microsoft.com/office/drawing/2014/main" id="{0AB35BE6-3A84-D617-E194-F7DD9A4737EB}"/>
              </a:ext>
            </a:extLst>
          </p:cNvPr>
          <p:cNvGrpSpPr/>
          <p:nvPr/>
        </p:nvGrpSpPr>
        <p:grpSpPr>
          <a:xfrm>
            <a:off x="290286" y="4793538"/>
            <a:ext cx="5094832" cy="444679"/>
            <a:chOff x="-1699021" y="0"/>
            <a:chExt cx="7675952" cy="670092"/>
          </a:xfrm>
        </p:grpSpPr>
        <p:sp>
          <p:nvSpPr>
            <p:cNvPr id="64" name="Rectangle: Rounded Corners 63">
              <a:extLst>
                <a:ext uri="{FF2B5EF4-FFF2-40B4-BE49-F238E27FC236}">
                  <a16:creationId xmlns:a16="http://schemas.microsoft.com/office/drawing/2014/main" id="{4ADF62D7-3EC2-2DDA-76CC-20D269C4DD37}"/>
                </a:ext>
              </a:extLst>
            </p:cNvPr>
            <p:cNvSpPr/>
            <p:nvPr/>
          </p:nvSpPr>
          <p:spPr>
            <a:xfrm>
              <a:off x="-1699021" y="77638"/>
              <a:ext cx="7500381" cy="592454"/>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91425" rIns="91425" bIns="91425" anchor="ctr" anchorCtr="0">
              <a:noAutofit/>
            </a:bodyPr>
            <a:lstStyle/>
            <a:p>
              <a:pPr marL="1260475" marR="0" algn="r" rtl="1">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rPr>
                <a:t> </a:t>
              </a:r>
              <a:r>
                <a:rPr lang="ar-SA" sz="1200" b="1" dirty="0">
                  <a:effectLst/>
                  <a:latin typeface="Calibri" panose="020F0502020204030204" pitchFamily="34" charset="0"/>
                  <a:ea typeface="Calibri" panose="020F0502020204030204" pitchFamily="34" charset="0"/>
                </a:rPr>
                <a:t>بناء فريق عمل يملك الشغف والدافع لتحقيق رسالة الجمعية</a:t>
              </a:r>
              <a:endParaRPr lang="en-US" sz="1200" b="1" dirty="0">
                <a:effectLst/>
                <a:latin typeface="Calibri" panose="020F0502020204030204" pitchFamily="34" charset="0"/>
                <a:ea typeface="Calibri" panose="020F0502020204030204" pitchFamily="34" charset="0"/>
              </a:endParaRPr>
            </a:p>
          </p:txBody>
        </p:sp>
        <p:sp>
          <p:nvSpPr>
            <p:cNvPr id="65" name="Rectangle: Rounded Corners 64">
              <a:extLst>
                <a:ext uri="{FF2B5EF4-FFF2-40B4-BE49-F238E27FC236}">
                  <a16:creationId xmlns:a16="http://schemas.microsoft.com/office/drawing/2014/main" id="{37D632DD-86CC-8CEA-F779-9C0FE69F2B95}"/>
                </a:ext>
              </a:extLst>
            </p:cNvPr>
            <p:cNvSpPr/>
            <p:nvPr/>
          </p:nvSpPr>
          <p:spPr>
            <a:xfrm>
              <a:off x="4520241" y="0"/>
              <a:ext cx="1456690" cy="592455"/>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a:effectLst>
              <a:outerShdw blurRad="50800" dist="88900" dir="10680000" algn="ctr" rotWithShape="0">
                <a:srgbClr val="000000">
                  <a:alpha val="42352"/>
                </a:srgbClr>
              </a:outerShdw>
            </a:effectLst>
          </p:spPr>
          <p:txBody>
            <a:bodyPr spcFirstLastPara="1" wrap="square" lIns="91425" tIns="45700" rIns="91425" bIns="45700" anchor="ctr" anchorCtr="0">
              <a:noAutofit/>
            </a:bodyPr>
            <a:lstStyle/>
            <a:p>
              <a:pPr marL="0" marR="0" algn="ctr" rtl="1">
                <a:lnSpc>
                  <a:spcPct val="107000"/>
                </a:lnSpc>
                <a:spcBef>
                  <a:spcPts val="0"/>
                </a:spcBef>
                <a:spcAft>
                  <a:spcPts val="800"/>
                </a:spcAft>
              </a:pPr>
              <a:r>
                <a:rPr lang="ar-SA" sz="1800" b="1" dirty="0">
                  <a:effectLst/>
                  <a:latin typeface="Calibri" panose="020F0502020204030204" pitchFamily="34" charset="0"/>
                  <a:ea typeface="Calibri" panose="020F0502020204030204" pitchFamily="34" charset="0"/>
                </a:rPr>
                <a:t>الشغف</a:t>
              </a:r>
              <a:r>
                <a:rPr lang="en-US" sz="1800" b="1" dirty="0">
                  <a:effectLst/>
                  <a:latin typeface="Calibri" panose="020F0502020204030204" pitchFamily="34" charset="0"/>
                  <a:ea typeface="Calibri" panose="020F0502020204030204" pitchFamily="34" charset="0"/>
                </a:rPr>
                <a:t> </a:t>
              </a:r>
            </a:p>
          </p:txBody>
        </p:sp>
      </p:grpSp>
      <p:grpSp>
        <p:nvGrpSpPr>
          <p:cNvPr id="61" name="مجموعة 36">
            <a:extLst>
              <a:ext uri="{FF2B5EF4-FFF2-40B4-BE49-F238E27FC236}">
                <a16:creationId xmlns:a16="http://schemas.microsoft.com/office/drawing/2014/main" id="{615607C9-D517-D29B-5A3E-919FE93D8A8A}"/>
              </a:ext>
            </a:extLst>
          </p:cNvPr>
          <p:cNvGrpSpPr/>
          <p:nvPr/>
        </p:nvGrpSpPr>
        <p:grpSpPr>
          <a:xfrm>
            <a:off x="290286" y="5359138"/>
            <a:ext cx="5094832" cy="444679"/>
            <a:chOff x="-1699021" y="0"/>
            <a:chExt cx="7675952" cy="670092"/>
          </a:xfrm>
        </p:grpSpPr>
        <p:sp>
          <p:nvSpPr>
            <p:cNvPr id="62" name="Rectangle: Rounded Corners 61">
              <a:extLst>
                <a:ext uri="{FF2B5EF4-FFF2-40B4-BE49-F238E27FC236}">
                  <a16:creationId xmlns:a16="http://schemas.microsoft.com/office/drawing/2014/main" id="{717E3F31-EF8D-8AE7-8D9C-0F2304600A11}"/>
                </a:ext>
              </a:extLst>
            </p:cNvPr>
            <p:cNvSpPr/>
            <p:nvPr/>
          </p:nvSpPr>
          <p:spPr>
            <a:xfrm>
              <a:off x="-1699021" y="77638"/>
              <a:ext cx="7500381" cy="592454"/>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p:spPr>
          <p:txBody>
            <a:bodyPr spcFirstLastPara="1" wrap="square" lIns="91425" tIns="91425" rIns="91425" bIns="91425" anchor="ctr" anchorCtr="0">
              <a:noAutofit/>
            </a:bodyPr>
            <a:lstStyle/>
            <a:p>
              <a:pPr marL="1260475" marR="0" algn="r" rtl="1">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rPr>
                <a:t> </a:t>
              </a:r>
              <a:r>
                <a:rPr lang="ar-SA" sz="1400" b="1" dirty="0">
                  <a:effectLst/>
                  <a:latin typeface="Calibri" panose="020F0502020204030204" pitchFamily="34" charset="0"/>
                  <a:ea typeface="Calibri" panose="020F0502020204030204" pitchFamily="34" charset="0"/>
                </a:rPr>
                <a:t> تنفيذ كافة خدمات الجمعية بتميز وجودة عالية</a:t>
              </a:r>
              <a:endParaRPr lang="en-US" sz="1400" b="1" dirty="0">
                <a:effectLst/>
                <a:latin typeface="Calibri" panose="020F0502020204030204" pitchFamily="34" charset="0"/>
                <a:ea typeface="Calibri" panose="020F0502020204030204" pitchFamily="34" charset="0"/>
              </a:endParaRPr>
            </a:p>
          </p:txBody>
        </p:sp>
        <p:sp>
          <p:nvSpPr>
            <p:cNvPr id="63" name="Rectangle: Rounded Corners 62">
              <a:extLst>
                <a:ext uri="{FF2B5EF4-FFF2-40B4-BE49-F238E27FC236}">
                  <a16:creationId xmlns:a16="http://schemas.microsoft.com/office/drawing/2014/main" id="{FE234E0C-23FA-7A1F-8890-80731AD65AC0}"/>
                </a:ext>
              </a:extLst>
            </p:cNvPr>
            <p:cNvSpPr/>
            <p:nvPr/>
          </p:nvSpPr>
          <p:spPr>
            <a:xfrm>
              <a:off x="4520241" y="0"/>
              <a:ext cx="1456690" cy="592455"/>
            </a:xfrm>
            <a:prstGeom prst="roundRect">
              <a:avLst>
                <a:gd name="adj" fmla="val 16667"/>
              </a:avLst>
            </a:prstGeom>
            <a:solidFill>
              <a:srgbClr val="F2F2F2"/>
            </a:solidFill>
            <a:ln w="12700" cap="flat" cmpd="sng">
              <a:solidFill>
                <a:srgbClr val="D8D8D8"/>
              </a:solidFill>
              <a:prstDash val="solid"/>
              <a:miter lim="800000"/>
              <a:headEnd type="none" w="sm" len="sm"/>
              <a:tailEnd type="none" w="sm" len="sm"/>
            </a:ln>
            <a:effectLst>
              <a:outerShdw blurRad="50800" dist="88900" dir="10680000" algn="ctr" rotWithShape="0">
                <a:srgbClr val="000000">
                  <a:alpha val="42352"/>
                </a:srgbClr>
              </a:outerShdw>
            </a:effectLst>
          </p:spPr>
          <p:txBody>
            <a:bodyPr spcFirstLastPara="1" wrap="square" lIns="91425" tIns="45700" rIns="91425" bIns="45700" anchor="ctr" anchorCtr="0">
              <a:noAutofit/>
            </a:bodyPr>
            <a:lstStyle/>
            <a:p>
              <a:pPr marL="0" marR="0" algn="ctr" rtl="1">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rPr>
                <a:t> </a:t>
              </a:r>
              <a:r>
                <a:rPr lang="ar-SA" sz="1800" b="1" dirty="0">
                  <a:effectLst/>
                  <a:latin typeface="Calibri" panose="020F0502020204030204" pitchFamily="34" charset="0"/>
                  <a:ea typeface="Calibri" panose="020F0502020204030204" pitchFamily="34" charset="0"/>
                </a:rPr>
                <a:t>التميز</a:t>
              </a:r>
              <a:endParaRPr lang="en-US" sz="1800" b="1" dirty="0">
                <a:effectLst/>
                <a:latin typeface="Calibri" panose="020F0502020204030204" pitchFamily="34" charset="0"/>
                <a:ea typeface="Calibri" panose="020F0502020204030204" pitchFamily="34" charset="0"/>
              </a:endParaRPr>
            </a:p>
          </p:txBody>
        </p:sp>
      </p:grpSp>
      <p:sp>
        <p:nvSpPr>
          <p:cNvPr id="73" name="TextBox 72">
            <a:extLst>
              <a:ext uri="{FF2B5EF4-FFF2-40B4-BE49-F238E27FC236}">
                <a16:creationId xmlns:a16="http://schemas.microsoft.com/office/drawing/2014/main" id="{F411CC29-E562-41EF-1BF5-B849BD9D7FDC}"/>
              </a:ext>
            </a:extLst>
          </p:cNvPr>
          <p:cNvSpPr txBox="1"/>
          <p:nvPr/>
        </p:nvSpPr>
        <p:spPr>
          <a:xfrm>
            <a:off x="5507038" y="2947890"/>
            <a:ext cx="6096000" cy="1131592"/>
          </a:xfrm>
          <a:prstGeom prst="rect">
            <a:avLst/>
          </a:prstGeom>
          <a:noFill/>
        </p:spPr>
        <p:txBody>
          <a:bodyPr wrap="square">
            <a:spAutoFit/>
          </a:bodyPr>
          <a:lstStyle/>
          <a:p>
            <a:pPr marL="0" marR="0" algn="r" rtl="1">
              <a:lnSpc>
                <a:spcPct val="107000"/>
              </a:lnSpc>
              <a:spcBef>
                <a:spcPts val="200"/>
              </a:spcBef>
              <a:spcAft>
                <a:spcPts val="0"/>
              </a:spcAft>
            </a:pPr>
            <a:r>
              <a:rPr lang="ar-SA" sz="2000" b="1" dirty="0">
                <a:effectLst/>
                <a:latin typeface="Sakkal Majalla" panose="02000000000000000000" pitchFamily="2" charset="-78"/>
                <a:ea typeface="Times New Roman" panose="02020603050405020304" pitchFamily="18" charset="0"/>
                <a:cs typeface="Sakkal Majalla" panose="02000000000000000000" pitchFamily="2" charset="-78"/>
              </a:rPr>
              <a:t>رؤية  الجمعية:</a:t>
            </a:r>
          </a:p>
          <a:p>
            <a:pPr marL="0" marR="0" algn="r" rtl="1">
              <a:lnSpc>
                <a:spcPct val="107000"/>
              </a:lnSpc>
              <a:spcBef>
                <a:spcPts val="200"/>
              </a:spcBef>
              <a:spcAft>
                <a:spcPts val="0"/>
              </a:spcAft>
            </a:pPr>
            <a:r>
              <a:rPr lang="ar-SA" sz="2000" b="1" dirty="0">
                <a:effectLst/>
                <a:latin typeface="Sakkal Majalla" panose="02000000000000000000" pitchFamily="2" charset="-78"/>
                <a:ea typeface="Times New Roman" panose="02020603050405020304" pitchFamily="18" charset="0"/>
                <a:cs typeface="Sakkal Majalla" panose="02000000000000000000" pitchFamily="2" charset="-78"/>
              </a:rPr>
              <a:t>الريادة في ابتكار حلول الاسكان</a:t>
            </a:r>
          </a:p>
          <a:p>
            <a:pPr marL="0" marR="0" algn="r" rtl="1">
              <a:lnSpc>
                <a:spcPct val="107000"/>
              </a:lnSpc>
              <a:spcBef>
                <a:spcPts val="200"/>
              </a:spcBef>
              <a:spcAft>
                <a:spcPts val="0"/>
              </a:spcAft>
            </a:pPr>
            <a:endParaRPr lang="ar-SA" sz="2000" b="1" dirty="0">
              <a:effectLst/>
              <a:latin typeface="Sakkal Majalla" panose="02000000000000000000" pitchFamily="2" charset="-78"/>
              <a:ea typeface="Times New Roman" panose="02020603050405020304" pitchFamily="18" charset="0"/>
              <a:cs typeface="Sakkal Majalla" panose="02000000000000000000" pitchFamily="2" charset="-78"/>
            </a:endParaRPr>
          </a:p>
        </p:txBody>
      </p:sp>
      <p:sp>
        <p:nvSpPr>
          <p:cNvPr id="74" name="TextBox 73">
            <a:extLst>
              <a:ext uri="{FF2B5EF4-FFF2-40B4-BE49-F238E27FC236}">
                <a16:creationId xmlns:a16="http://schemas.microsoft.com/office/drawing/2014/main" id="{7F288729-4453-20A8-BED7-2BEE39937843}"/>
              </a:ext>
            </a:extLst>
          </p:cNvPr>
          <p:cNvSpPr txBox="1"/>
          <p:nvPr/>
        </p:nvSpPr>
        <p:spPr>
          <a:xfrm>
            <a:off x="5507038" y="4298252"/>
            <a:ext cx="6096000" cy="487506"/>
          </a:xfrm>
          <a:prstGeom prst="rect">
            <a:avLst/>
          </a:prstGeom>
          <a:noFill/>
        </p:spPr>
        <p:txBody>
          <a:bodyPr wrap="square">
            <a:spAutoFit/>
          </a:bodyPr>
          <a:lstStyle/>
          <a:p>
            <a:pPr marL="0" marR="0" algn="r" rtl="1">
              <a:lnSpc>
                <a:spcPct val="107000"/>
              </a:lnSpc>
              <a:spcBef>
                <a:spcPts val="200"/>
              </a:spcBef>
              <a:spcAft>
                <a:spcPts val="0"/>
              </a:spcAft>
            </a:pPr>
            <a:r>
              <a:rPr lang="ar-SA" sz="2400" b="1" dirty="0">
                <a:effectLst/>
                <a:latin typeface="Sakkal Majalla" panose="02000000000000000000" pitchFamily="2" charset="-78"/>
                <a:ea typeface="Times New Roman" panose="02020603050405020304" pitchFamily="18" charset="0"/>
                <a:cs typeface="Sakkal Majalla" panose="02000000000000000000" pitchFamily="2" charset="-78"/>
              </a:rPr>
              <a:t>قيم الجمعية: </a:t>
            </a:r>
          </a:p>
        </p:txBody>
      </p:sp>
    </p:spTree>
    <p:extLst>
      <p:ext uri="{BB962C8B-B14F-4D97-AF65-F5344CB8AC3E}">
        <p14:creationId xmlns:p14="http://schemas.microsoft.com/office/powerpoint/2010/main" val="256349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4A45F7-F27E-EE76-3B24-553DCD3EC1A0}"/>
              </a:ext>
            </a:extLst>
          </p:cNvPr>
          <p:cNvSpPr>
            <a:spLocks noGrp="1"/>
          </p:cNvSpPr>
          <p:nvPr>
            <p:ph type="body" sz="quarter" idx="10"/>
          </p:nvPr>
        </p:nvSpPr>
        <p:spPr>
          <a:xfrm>
            <a:off x="2255520" y="741363"/>
            <a:ext cx="9347518" cy="452437"/>
          </a:xfrm>
        </p:spPr>
        <p:txBody>
          <a:bodyPr/>
          <a:lstStyle/>
          <a:p>
            <a:r>
              <a:rPr lang="ar-EG" dirty="0"/>
              <a:t>الأهداف الجمعية كما وردت في اللائحة الأساسية :</a:t>
            </a:r>
            <a:endParaRPr lang="en-US" dirty="0"/>
          </a:p>
        </p:txBody>
      </p:sp>
      <p:sp>
        <p:nvSpPr>
          <p:cNvPr id="4" name="مربع نص 3">
            <a:extLst>
              <a:ext uri="{FF2B5EF4-FFF2-40B4-BE49-F238E27FC236}">
                <a16:creationId xmlns:a16="http://schemas.microsoft.com/office/drawing/2014/main" id="{51ED01D4-E6D4-DF70-CD40-07F1062F54A5}"/>
              </a:ext>
            </a:extLst>
          </p:cNvPr>
          <p:cNvSpPr txBox="1"/>
          <p:nvPr/>
        </p:nvSpPr>
        <p:spPr>
          <a:xfrm>
            <a:off x="2976282" y="2250141"/>
            <a:ext cx="8229600" cy="2246769"/>
          </a:xfrm>
          <a:prstGeom prst="rect">
            <a:avLst/>
          </a:prstGeom>
          <a:noFill/>
        </p:spPr>
        <p:txBody>
          <a:bodyPr wrap="square" rtlCol="1">
            <a:spAutoFit/>
          </a:bodyPr>
          <a:lstStyle/>
          <a:p>
            <a:pPr algn="r"/>
            <a:r>
              <a:rPr lang="ar-SA" sz="2000" b="1" dirty="0">
                <a:latin typeface="Sakkal Majalla" panose="02000000000000000000" pitchFamily="2" charset="-78"/>
                <a:cs typeface="Sakkal Majalla" panose="02000000000000000000" pitchFamily="2" charset="-78"/>
              </a:rPr>
              <a:t>1- تمويل الأسر المحتاجة لبناء مساكنهم</a:t>
            </a:r>
          </a:p>
          <a:p>
            <a:pPr algn="r"/>
            <a:r>
              <a:rPr lang="ar-SA" sz="2000" b="1" dirty="0">
                <a:latin typeface="Sakkal Majalla" panose="02000000000000000000" pitchFamily="2" charset="-78"/>
                <a:cs typeface="Sakkal Majalla" panose="02000000000000000000" pitchFamily="2" charset="-78"/>
              </a:rPr>
              <a:t>2 - تمكين الفئات المحتاجة من تملك السكن</a:t>
            </a:r>
          </a:p>
          <a:p>
            <a:pPr algn="r"/>
            <a:r>
              <a:rPr lang="ar-SA" sz="2000" b="1" dirty="0">
                <a:latin typeface="Sakkal Majalla" panose="02000000000000000000" pitchFamily="2" charset="-78"/>
                <a:cs typeface="Sakkal Majalla" panose="02000000000000000000" pitchFamily="2" charset="-78"/>
              </a:rPr>
              <a:t>3 - تقديم خدمات اسكانية وتنموية للفئات المستهدفة</a:t>
            </a:r>
          </a:p>
          <a:p>
            <a:pPr algn="r"/>
            <a:r>
              <a:rPr lang="ar-SA" sz="2000" b="1" dirty="0">
                <a:latin typeface="Sakkal Majalla" panose="02000000000000000000" pitchFamily="2" charset="-78"/>
                <a:cs typeface="Sakkal Majalla" panose="02000000000000000000" pitchFamily="2" charset="-78"/>
              </a:rPr>
              <a:t>4 - تقديم حلول استشارية في مجال الإسكان والمساعدات الإسكانية</a:t>
            </a:r>
          </a:p>
          <a:p>
            <a:pPr algn="r"/>
            <a:r>
              <a:rPr lang="ar-SA" sz="2000" b="1" dirty="0">
                <a:latin typeface="Sakkal Majalla" panose="02000000000000000000" pitchFamily="2" charset="-78"/>
                <a:cs typeface="Sakkal Majalla" panose="02000000000000000000" pitchFamily="2" charset="-78"/>
              </a:rPr>
              <a:t>5 - تقديم القروض الحسنة في مجال الاسكان للمحتاجين</a:t>
            </a:r>
          </a:p>
          <a:p>
            <a:pPr algn="r"/>
            <a:r>
              <a:rPr lang="ar-SA" sz="2000" b="1" dirty="0">
                <a:latin typeface="Sakkal Majalla" panose="02000000000000000000" pitchFamily="2" charset="-78"/>
                <a:cs typeface="Sakkal Majalla" panose="02000000000000000000" pitchFamily="2" charset="-78"/>
              </a:rPr>
              <a:t>6 - تعزيز الوعي للفئات المستفيدة بآلية تحقيق السكن</a:t>
            </a:r>
          </a:p>
          <a:p>
            <a:pPr algn="r"/>
            <a:r>
              <a:rPr lang="ar-SA" sz="2000" b="1" dirty="0">
                <a:latin typeface="Sakkal Majalla" panose="02000000000000000000" pitchFamily="2" charset="-78"/>
                <a:cs typeface="Sakkal Majalla" panose="02000000000000000000" pitchFamily="2" charset="-78"/>
              </a:rPr>
              <a:t>7 - المساهمة في انشاء المساكن للفئات المستفيدة</a:t>
            </a:r>
          </a:p>
        </p:txBody>
      </p:sp>
    </p:spTree>
    <p:extLst>
      <p:ext uri="{BB962C8B-B14F-4D97-AF65-F5344CB8AC3E}">
        <p14:creationId xmlns:p14="http://schemas.microsoft.com/office/powerpoint/2010/main" val="1175745542"/>
      </p:ext>
    </p:extLst>
  </p:cSld>
  <p:clrMapOvr>
    <a:masterClrMapping/>
  </p:clrMapOvr>
</p:sld>
</file>

<file path=ppt/theme/theme1.xml><?xml version="1.0" encoding="utf-8"?>
<a:theme xmlns:a="http://schemas.openxmlformats.org/drawingml/2006/main" name="Office Theme">
  <a:themeElements>
    <a:clrScheme name="Business Report">
      <a:dk1>
        <a:srgbClr val="999999"/>
      </a:dk1>
      <a:lt1>
        <a:srgbClr val="FFFFFF"/>
      </a:lt1>
      <a:dk2>
        <a:srgbClr val="050A19"/>
      </a:dk2>
      <a:lt2>
        <a:srgbClr val="FFFFFF"/>
      </a:lt2>
      <a:accent1>
        <a:srgbClr val="00CCD7"/>
      </a:accent1>
      <a:accent2>
        <a:srgbClr val="00AFD2"/>
      </a:accent2>
      <a:accent3>
        <a:srgbClr val="0092C3"/>
      </a:accent3>
      <a:accent4>
        <a:srgbClr val="006DA4"/>
      </a:accent4>
      <a:accent5>
        <a:srgbClr val="005986"/>
      </a:accent5>
      <a:accent6>
        <a:srgbClr val="00486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TotalTime>
  <Words>1863</Words>
  <Application>Microsoft Office PowerPoint</Application>
  <PresentationFormat>شاشة عريضة</PresentationFormat>
  <Paragraphs>397</Paragraphs>
  <Slides>28</Slides>
  <Notes>3</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28</vt:i4>
      </vt:variant>
    </vt:vector>
  </HeadingPairs>
  <TitlesOfParts>
    <vt:vector size="40" baseType="lpstr">
      <vt:lpstr>Sakkal Majalla</vt:lpstr>
      <vt:lpstr>TheSans</vt:lpstr>
      <vt:lpstr>Poppins-SemiBold</vt:lpstr>
      <vt:lpstr>Readex Pro Deca</vt:lpstr>
      <vt:lpstr>Open Sans Light</vt:lpstr>
      <vt:lpstr>Arial</vt:lpstr>
      <vt:lpstr>Calibri</vt:lpstr>
      <vt:lpstr>Symbol</vt:lpstr>
      <vt:lpstr>Open Sans</vt:lpstr>
      <vt:lpstr>Poppins-MediumItalic</vt:lpstr>
      <vt:lpstr>Readex Pro</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arwa yasser</dc:creator>
  <cp:lastModifiedBy>مالك ال قاسم</cp:lastModifiedBy>
  <cp:revision>247</cp:revision>
  <dcterms:modified xsi:type="dcterms:W3CDTF">2024-01-23T15:45:03Z</dcterms:modified>
</cp:coreProperties>
</file>